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55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57" r:id="rId9"/>
    <p:sldId id="284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8" r:id="rId21"/>
    <p:sldId id="299" r:id="rId22"/>
    <p:sldId id="300" r:id="rId23"/>
    <p:sldId id="297" r:id="rId24"/>
    <p:sldId id="301" r:id="rId25"/>
    <p:sldId id="302" r:id="rId26"/>
    <p:sldId id="303" r:id="rId27"/>
    <p:sldId id="304" r:id="rId28"/>
    <p:sldId id="305" r:id="rId29"/>
    <p:sldId id="258" r:id="rId30"/>
    <p:sldId id="259" r:id="rId31"/>
    <p:sldId id="261" r:id="rId32"/>
    <p:sldId id="262" r:id="rId33"/>
    <p:sldId id="263" r:id="rId34"/>
    <p:sldId id="306" r:id="rId35"/>
    <p:sldId id="307" r:id="rId36"/>
    <p:sldId id="308" r:id="rId37"/>
    <p:sldId id="264" r:id="rId38"/>
    <p:sldId id="309" r:id="rId39"/>
    <p:sldId id="310" r:id="rId40"/>
    <p:sldId id="311" r:id="rId41"/>
    <p:sldId id="312" r:id="rId42"/>
    <p:sldId id="313" r:id="rId43"/>
    <p:sldId id="265" r:id="rId44"/>
    <p:sldId id="314" r:id="rId45"/>
    <p:sldId id="324" r:id="rId46"/>
    <p:sldId id="325" r:id="rId47"/>
    <p:sldId id="326" r:id="rId48"/>
    <p:sldId id="327" r:id="rId49"/>
    <p:sldId id="328" r:id="rId50"/>
    <p:sldId id="329" r:id="rId51"/>
    <p:sldId id="332" r:id="rId52"/>
    <p:sldId id="330" r:id="rId53"/>
    <p:sldId id="331" r:id="rId5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rgbClr val="003399"/>
        </a:solidFill>
        <a:latin typeface="Times New Roman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rgbClr val="003399"/>
        </a:solidFill>
        <a:latin typeface="Times New Roman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rgbClr val="003399"/>
        </a:solidFill>
        <a:latin typeface="Times New Roman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rgbClr val="003399"/>
        </a:solidFill>
        <a:latin typeface="Times New Roman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rgbClr val="003399"/>
        </a:solidFill>
        <a:latin typeface="Times New Roman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rgbClr val="003399"/>
        </a:solidFill>
        <a:latin typeface="Times New Roman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rgbClr val="003399"/>
        </a:solidFill>
        <a:latin typeface="Times New Roman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rgbClr val="003399"/>
        </a:solidFill>
        <a:latin typeface="Times New Roman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rgbClr val="003399"/>
        </a:solidFill>
        <a:latin typeface="Times New Roman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6600"/>
    <a:srgbClr val="00FFFF"/>
    <a:srgbClr val="0099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07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u="sng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2771" name="Rectangle 307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u="sng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8308" name="Rectangle 307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307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2774" name="Rectangle 307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 u="sng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2775" name="Rectangle 307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 u="sng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F7C1E86-99CC-44C2-9B6E-D08C64F47E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715258-2B4E-4333-B769-ECCC74A455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DDAD0-59D4-47DA-9350-EF32D417CE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D5DFA-DDFB-421C-B002-0E1DB6AD68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D2AB9-F564-4838-AEE7-727B22C9D8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FD3BFB-7058-4A57-8B82-EE19DEACC42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8438D-C9D7-4D5F-A52E-0F22E0DC404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C25272-BDC0-4CE1-970C-70CE180B9B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24E63-A3CD-49D6-8173-22954C59FA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3AF4C3-F6E9-4F31-B795-12D229FA2D6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1F9275-6CA3-4549-AD39-A0E9AE848C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en-US" sz="320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DF74B4-D8CC-4831-8643-466B62442E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225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2259D126-6CE5-40DE-82D7-1D9935B8D62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1" r:id="rId2"/>
    <p:sldLayoutId id="2147483687" r:id="rId3"/>
    <p:sldLayoutId id="2147483682" r:id="rId4"/>
    <p:sldLayoutId id="2147483688" r:id="rId5"/>
    <p:sldLayoutId id="2147483683" r:id="rId6"/>
    <p:sldLayoutId id="2147483689" r:id="rId7"/>
    <p:sldLayoutId id="2147483690" r:id="rId8"/>
    <p:sldLayoutId id="2147483691" r:id="rId9"/>
    <p:sldLayoutId id="2147483684" r:id="rId10"/>
    <p:sldLayoutId id="2147483685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7772400" cy="5257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2800" u="sng">
                <a:solidFill>
                  <a:schemeClr val="tx2">
                    <a:satMod val="130000"/>
                  </a:schemeClr>
                </a:solidFill>
              </a:rPr>
              <a:t>CHAPTER 5</a:t>
            </a:r>
            <a:br>
              <a:rPr lang="en-US" altLang="zh-TW" sz="2800" u="sng">
                <a:solidFill>
                  <a:schemeClr val="tx2">
                    <a:satMod val="130000"/>
                  </a:schemeClr>
                </a:solidFill>
              </a:rPr>
            </a:br>
            <a:br>
              <a:rPr lang="en-US" altLang="zh-TW" sz="2800" u="sng">
                <a:solidFill>
                  <a:schemeClr val="tx2">
                    <a:satMod val="130000"/>
                  </a:schemeClr>
                </a:solidFill>
              </a:rPr>
            </a:br>
            <a:r>
              <a:rPr lang="en-US" altLang="zh-TW" sz="280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altLang="zh-TW" sz="3600" b="1">
                <a:solidFill>
                  <a:schemeClr val="tx2">
                    <a:satMod val="130000"/>
                  </a:schemeClr>
                </a:solidFill>
              </a:rPr>
              <a:t>Trees</a:t>
            </a:r>
            <a:endParaRPr lang="en-US" altLang="zh-TW" sz="280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936625" y="4662488"/>
            <a:ext cx="68199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CC3300"/>
                </a:solidFill>
              </a:rPr>
              <a:t>All the programs in this file are selected from</a:t>
            </a:r>
          </a:p>
          <a:p>
            <a:r>
              <a:rPr lang="en-US" altLang="zh-TW">
                <a:solidFill>
                  <a:srgbClr val="CC3300"/>
                </a:solidFill>
              </a:rPr>
              <a:t>	</a:t>
            </a:r>
            <a:r>
              <a:rPr lang="en-US" altLang="zh-TW">
                <a:solidFill>
                  <a:schemeClr val="tx1"/>
                </a:solidFill>
              </a:rPr>
              <a:t>Ellis Horowitz, Sartaj Sahni, and Susan Anderson-Freed</a:t>
            </a:r>
          </a:p>
          <a:p>
            <a:r>
              <a:rPr lang="en-US" altLang="zh-TW">
                <a:solidFill>
                  <a:schemeClr val="tx1"/>
                </a:solidFill>
              </a:rPr>
              <a:t>	“Fundamentals of Data Structures in C”,</a:t>
            </a:r>
          </a:p>
          <a:p>
            <a:r>
              <a:rPr lang="en-US" altLang="zh-TW">
                <a:solidFill>
                  <a:schemeClr val="tx1"/>
                </a:solidFill>
              </a:rPr>
              <a:t>	Computer Science Press, 1992.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0" y="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Samples of Trees</a:t>
            </a:r>
          </a:p>
        </p:txBody>
      </p:sp>
      <p:grpSp>
        <p:nvGrpSpPr>
          <p:cNvPr id="25605" name="Group 3"/>
          <p:cNvGrpSpPr>
            <a:grpSpLocks/>
          </p:cNvGrpSpPr>
          <p:nvPr/>
        </p:nvGrpSpPr>
        <p:grpSpPr bwMode="auto">
          <a:xfrm>
            <a:off x="2386013" y="1779588"/>
            <a:ext cx="571500" cy="569912"/>
            <a:chOff x="1389" y="1133"/>
            <a:chExt cx="360" cy="359"/>
          </a:xfrm>
        </p:grpSpPr>
        <p:sp>
          <p:nvSpPr>
            <p:cNvPr id="25671" name="Oval 4"/>
            <p:cNvSpPr>
              <a:spLocks noChangeArrowheads="1"/>
            </p:cNvSpPr>
            <p:nvPr/>
          </p:nvSpPr>
          <p:spPr bwMode="auto">
            <a:xfrm>
              <a:off x="1389" y="1133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2" name="Rectangle 5"/>
            <p:cNvSpPr>
              <a:spLocks noChangeArrowheads="1"/>
            </p:cNvSpPr>
            <p:nvPr/>
          </p:nvSpPr>
          <p:spPr bwMode="auto">
            <a:xfrm>
              <a:off x="1458" y="1186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25606" name="Group 6"/>
          <p:cNvGrpSpPr>
            <a:grpSpLocks/>
          </p:cNvGrpSpPr>
          <p:nvPr/>
        </p:nvGrpSpPr>
        <p:grpSpPr bwMode="auto">
          <a:xfrm>
            <a:off x="1774825" y="2682875"/>
            <a:ext cx="571500" cy="569913"/>
            <a:chOff x="1004" y="1702"/>
            <a:chExt cx="360" cy="359"/>
          </a:xfrm>
        </p:grpSpPr>
        <p:sp>
          <p:nvSpPr>
            <p:cNvPr id="25669" name="Oval 7"/>
            <p:cNvSpPr>
              <a:spLocks noChangeArrowheads="1"/>
            </p:cNvSpPr>
            <p:nvPr/>
          </p:nvSpPr>
          <p:spPr bwMode="auto">
            <a:xfrm>
              <a:off x="1004" y="1702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0" name="Rectangle 8"/>
            <p:cNvSpPr>
              <a:spLocks noChangeArrowheads="1"/>
            </p:cNvSpPr>
            <p:nvPr/>
          </p:nvSpPr>
          <p:spPr bwMode="auto">
            <a:xfrm>
              <a:off x="1073" y="1755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B</a:t>
              </a:r>
            </a:p>
          </p:txBody>
        </p:sp>
      </p:grpSp>
      <p:sp>
        <p:nvSpPr>
          <p:cNvPr id="25607" name="Line 9"/>
          <p:cNvSpPr>
            <a:spLocks noChangeShapeType="1"/>
          </p:cNvSpPr>
          <p:nvPr/>
        </p:nvSpPr>
        <p:spPr bwMode="auto">
          <a:xfrm flipH="1">
            <a:off x="2157413" y="2338388"/>
            <a:ext cx="341312" cy="357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08" name="Group 10"/>
          <p:cNvGrpSpPr>
            <a:grpSpLocks/>
          </p:cNvGrpSpPr>
          <p:nvPr/>
        </p:nvGrpSpPr>
        <p:grpSpPr bwMode="auto">
          <a:xfrm>
            <a:off x="3509963" y="1763713"/>
            <a:ext cx="571500" cy="569912"/>
            <a:chOff x="2097" y="1123"/>
            <a:chExt cx="360" cy="359"/>
          </a:xfrm>
        </p:grpSpPr>
        <p:sp>
          <p:nvSpPr>
            <p:cNvPr id="25667" name="Oval 11"/>
            <p:cNvSpPr>
              <a:spLocks noChangeArrowheads="1"/>
            </p:cNvSpPr>
            <p:nvPr/>
          </p:nvSpPr>
          <p:spPr bwMode="auto">
            <a:xfrm>
              <a:off x="2097" y="1123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8" name="Rectangle 12"/>
            <p:cNvSpPr>
              <a:spLocks noChangeArrowheads="1"/>
            </p:cNvSpPr>
            <p:nvPr/>
          </p:nvSpPr>
          <p:spPr bwMode="auto">
            <a:xfrm>
              <a:off x="2166" y="1176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25609" name="Group 13"/>
          <p:cNvGrpSpPr>
            <a:grpSpLocks/>
          </p:cNvGrpSpPr>
          <p:nvPr/>
        </p:nvGrpSpPr>
        <p:grpSpPr bwMode="auto">
          <a:xfrm>
            <a:off x="4105275" y="2684463"/>
            <a:ext cx="571500" cy="569912"/>
            <a:chOff x="2472" y="1703"/>
            <a:chExt cx="360" cy="359"/>
          </a:xfrm>
        </p:grpSpPr>
        <p:sp>
          <p:nvSpPr>
            <p:cNvPr id="25665" name="Oval 14"/>
            <p:cNvSpPr>
              <a:spLocks noChangeArrowheads="1"/>
            </p:cNvSpPr>
            <p:nvPr/>
          </p:nvSpPr>
          <p:spPr bwMode="auto">
            <a:xfrm>
              <a:off x="2472" y="1703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6" name="Rectangle 15"/>
            <p:cNvSpPr>
              <a:spLocks noChangeArrowheads="1"/>
            </p:cNvSpPr>
            <p:nvPr/>
          </p:nvSpPr>
          <p:spPr bwMode="auto">
            <a:xfrm>
              <a:off x="2541" y="1756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B</a:t>
              </a:r>
            </a:p>
          </p:txBody>
        </p:sp>
      </p:grpSp>
      <p:sp>
        <p:nvSpPr>
          <p:cNvPr id="25610" name="Line 16"/>
          <p:cNvSpPr>
            <a:spLocks noChangeShapeType="1"/>
          </p:cNvSpPr>
          <p:nvPr/>
        </p:nvSpPr>
        <p:spPr bwMode="auto">
          <a:xfrm>
            <a:off x="3927475" y="2320925"/>
            <a:ext cx="406400" cy="341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1" name="Group 17"/>
          <p:cNvGrpSpPr>
            <a:grpSpLocks/>
          </p:cNvGrpSpPr>
          <p:nvPr/>
        </p:nvGrpSpPr>
        <p:grpSpPr bwMode="auto">
          <a:xfrm>
            <a:off x="6837363" y="1701800"/>
            <a:ext cx="571500" cy="569913"/>
            <a:chOff x="4229" y="1348"/>
            <a:chExt cx="360" cy="359"/>
          </a:xfrm>
        </p:grpSpPr>
        <p:sp>
          <p:nvSpPr>
            <p:cNvPr id="25663" name="Oval 18"/>
            <p:cNvSpPr>
              <a:spLocks noChangeArrowheads="1"/>
            </p:cNvSpPr>
            <p:nvPr/>
          </p:nvSpPr>
          <p:spPr bwMode="auto">
            <a:xfrm>
              <a:off x="4229" y="1348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4" name="Rectangle 19"/>
            <p:cNvSpPr>
              <a:spLocks noChangeArrowheads="1"/>
            </p:cNvSpPr>
            <p:nvPr/>
          </p:nvSpPr>
          <p:spPr bwMode="auto">
            <a:xfrm>
              <a:off x="4298" y="1401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25612" name="Group 20"/>
          <p:cNvGrpSpPr>
            <a:grpSpLocks/>
          </p:cNvGrpSpPr>
          <p:nvPr/>
        </p:nvGrpSpPr>
        <p:grpSpPr bwMode="auto">
          <a:xfrm>
            <a:off x="5867400" y="2843213"/>
            <a:ext cx="571500" cy="569912"/>
            <a:chOff x="3618" y="2067"/>
            <a:chExt cx="360" cy="359"/>
          </a:xfrm>
        </p:grpSpPr>
        <p:sp>
          <p:nvSpPr>
            <p:cNvPr id="25661" name="Oval 21"/>
            <p:cNvSpPr>
              <a:spLocks noChangeArrowheads="1"/>
            </p:cNvSpPr>
            <p:nvPr/>
          </p:nvSpPr>
          <p:spPr bwMode="auto">
            <a:xfrm>
              <a:off x="3618" y="2067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2" name="Rectangle 22"/>
            <p:cNvSpPr>
              <a:spLocks noChangeArrowheads="1"/>
            </p:cNvSpPr>
            <p:nvPr/>
          </p:nvSpPr>
          <p:spPr bwMode="auto">
            <a:xfrm>
              <a:off x="3687" y="2120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B</a:t>
              </a:r>
            </a:p>
          </p:txBody>
        </p:sp>
      </p:grpSp>
      <p:sp>
        <p:nvSpPr>
          <p:cNvPr id="25613" name="Line 23"/>
          <p:cNvSpPr>
            <a:spLocks noChangeShapeType="1"/>
          </p:cNvSpPr>
          <p:nvPr/>
        </p:nvSpPr>
        <p:spPr bwMode="auto">
          <a:xfrm flipH="1">
            <a:off x="6165850" y="2192338"/>
            <a:ext cx="765175" cy="646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4" name="Group 24"/>
          <p:cNvGrpSpPr>
            <a:grpSpLocks/>
          </p:cNvGrpSpPr>
          <p:nvPr/>
        </p:nvGrpSpPr>
        <p:grpSpPr bwMode="auto">
          <a:xfrm>
            <a:off x="7758113" y="2876550"/>
            <a:ext cx="571500" cy="569913"/>
            <a:chOff x="4809" y="2088"/>
            <a:chExt cx="360" cy="359"/>
          </a:xfrm>
        </p:grpSpPr>
        <p:sp>
          <p:nvSpPr>
            <p:cNvPr id="25659" name="Oval 25"/>
            <p:cNvSpPr>
              <a:spLocks noChangeArrowheads="1"/>
            </p:cNvSpPr>
            <p:nvPr/>
          </p:nvSpPr>
          <p:spPr bwMode="auto">
            <a:xfrm>
              <a:off x="4809" y="2088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60" name="Rectangle 26"/>
            <p:cNvSpPr>
              <a:spLocks noChangeArrowheads="1"/>
            </p:cNvSpPr>
            <p:nvPr/>
          </p:nvSpPr>
          <p:spPr bwMode="auto">
            <a:xfrm>
              <a:off x="4878" y="2141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C</a:t>
              </a:r>
            </a:p>
          </p:txBody>
        </p:sp>
      </p:grpSp>
      <p:grpSp>
        <p:nvGrpSpPr>
          <p:cNvPr id="25615" name="Group 27"/>
          <p:cNvGrpSpPr>
            <a:grpSpLocks/>
          </p:cNvGrpSpPr>
          <p:nvPr/>
        </p:nvGrpSpPr>
        <p:grpSpPr bwMode="auto">
          <a:xfrm>
            <a:off x="8267700" y="3949700"/>
            <a:ext cx="571500" cy="569913"/>
            <a:chOff x="5130" y="2764"/>
            <a:chExt cx="360" cy="359"/>
          </a:xfrm>
        </p:grpSpPr>
        <p:sp>
          <p:nvSpPr>
            <p:cNvPr id="25657" name="Oval 28"/>
            <p:cNvSpPr>
              <a:spLocks noChangeArrowheads="1"/>
            </p:cNvSpPr>
            <p:nvPr/>
          </p:nvSpPr>
          <p:spPr bwMode="auto">
            <a:xfrm>
              <a:off x="5130" y="2764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8" name="Rectangle 29"/>
            <p:cNvSpPr>
              <a:spLocks noChangeArrowheads="1"/>
            </p:cNvSpPr>
            <p:nvPr/>
          </p:nvSpPr>
          <p:spPr bwMode="auto">
            <a:xfrm>
              <a:off x="5199" y="2817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G</a:t>
              </a:r>
            </a:p>
          </p:txBody>
        </p:sp>
      </p:grpSp>
      <p:sp>
        <p:nvSpPr>
          <p:cNvPr id="25616" name="Line 30"/>
          <p:cNvSpPr>
            <a:spLocks noChangeShapeType="1"/>
          </p:cNvSpPr>
          <p:nvPr/>
        </p:nvSpPr>
        <p:spPr bwMode="auto">
          <a:xfrm>
            <a:off x="8208963" y="3435350"/>
            <a:ext cx="287337" cy="492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7" name="Group 31"/>
          <p:cNvGrpSpPr>
            <a:grpSpLocks/>
          </p:cNvGrpSpPr>
          <p:nvPr/>
        </p:nvGrpSpPr>
        <p:grpSpPr bwMode="auto">
          <a:xfrm>
            <a:off x="6396038" y="3998913"/>
            <a:ext cx="571500" cy="569912"/>
            <a:chOff x="3951" y="2795"/>
            <a:chExt cx="360" cy="359"/>
          </a:xfrm>
        </p:grpSpPr>
        <p:sp>
          <p:nvSpPr>
            <p:cNvPr id="25655" name="Oval 32"/>
            <p:cNvSpPr>
              <a:spLocks noChangeArrowheads="1"/>
            </p:cNvSpPr>
            <p:nvPr/>
          </p:nvSpPr>
          <p:spPr bwMode="auto">
            <a:xfrm>
              <a:off x="3951" y="2795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6" name="Rectangle 33"/>
            <p:cNvSpPr>
              <a:spLocks noChangeArrowheads="1"/>
            </p:cNvSpPr>
            <p:nvPr/>
          </p:nvSpPr>
          <p:spPr bwMode="auto">
            <a:xfrm>
              <a:off x="4020" y="2848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E</a:t>
              </a:r>
            </a:p>
          </p:txBody>
        </p:sp>
      </p:grpSp>
      <p:grpSp>
        <p:nvGrpSpPr>
          <p:cNvPr id="25618" name="Group 34"/>
          <p:cNvGrpSpPr>
            <a:grpSpLocks/>
          </p:cNvGrpSpPr>
          <p:nvPr/>
        </p:nvGrpSpPr>
        <p:grpSpPr bwMode="auto">
          <a:xfrm>
            <a:off x="5937250" y="5207000"/>
            <a:ext cx="571500" cy="569913"/>
            <a:chOff x="3662" y="3556"/>
            <a:chExt cx="360" cy="359"/>
          </a:xfrm>
        </p:grpSpPr>
        <p:sp>
          <p:nvSpPr>
            <p:cNvPr id="25653" name="Oval 35"/>
            <p:cNvSpPr>
              <a:spLocks noChangeArrowheads="1"/>
            </p:cNvSpPr>
            <p:nvPr/>
          </p:nvSpPr>
          <p:spPr bwMode="auto">
            <a:xfrm>
              <a:off x="3662" y="3556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4" name="Rectangle 36"/>
            <p:cNvSpPr>
              <a:spLocks noChangeArrowheads="1"/>
            </p:cNvSpPr>
            <p:nvPr/>
          </p:nvSpPr>
          <p:spPr bwMode="auto">
            <a:xfrm>
              <a:off x="3731" y="3609"/>
              <a:ext cx="1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I</a:t>
              </a:r>
            </a:p>
          </p:txBody>
        </p:sp>
      </p:grpSp>
      <p:sp>
        <p:nvSpPr>
          <p:cNvPr id="25619" name="Line 37"/>
          <p:cNvSpPr>
            <a:spLocks noChangeShapeType="1"/>
          </p:cNvSpPr>
          <p:nvPr/>
        </p:nvSpPr>
        <p:spPr bwMode="auto">
          <a:xfrm>
            <a:off x="5792788" y="4589463"/>
            <a:ext cx="423862" cy="612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20" name="Group 38"/>
          <p:cNvGrpSpPr>
            <a:grpSpLocks/>
          </p:cNvGrpSpPr>
          <p:nvPr/>
        </p:nvGrpSpPr>
        <p:grpSpPr bwMode="auto">
          <a:xfrm>
            <a:off x="5407025" y="3981450"/>
            <a:ext cx="571500" cy="569913"/>
            <a:chOff x="3328" y="2784"/>
            <a:chExt cx="360" cy="359"/>
          </a:xfrm>
        </p:grpSpPr>
        <p:sp>
          <p:nvSpPr>
            <p:cNvPr id="25651" name="Oval 39"/>
            <p:cNvSpPr>
              <a:spLocks noChangeArrowheads="1"/>
            </p:cNvSpPr>
            <p:nvPr/>
          </p:nvSpPr>
          <p:spPr bwMode="auto">
            <a:xfrm>
              <a:off x="3328" y="2784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2" name="Rectangle 40"/>
            <p:cNvSpPr>
              <a:spLocks noChangeArrowheads="1"/>
            </p:cNvSpPr>
            <p:nvPr/>
          </p:nvSpPr>
          <p:spPr bwMode="auto">
            <a:xfrm>
              <a:off x="3397" y="2837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D</a:t>
              </a:r>
            </a:p>
          </p:txBody>
        </p:sp>
      </p:grpSp>
      <p:grpSp>
        <p:nvGrpSpPr>
          <p:cNvPr id="25621" name="Group 41"/>
          <p:cNvGrpSpPr>
            <a:grpSpLocks/>
          </p:cNvGrpSpPr>
          <p:nvPr/>
        </p:nvGrpSpPr>
        <p:grpSpPr bwMode="auto">
          <a:xfrm>
            <a:off x="4846638" y="5170488"/>
            <a:ext cx="571500" cy="569912"/>
            <a:chOff x="2975" y="3533"/>
            <a:chExt cx="360" cy="359"/>
          </a:xfrm>
        </p:grpSpPr>
        <p:sp>
          <p:nvSpPr>
            <p:cNvPr id="25649" name="Oval 42"/>
            <p:cNvSpPr>
              <a:spLocks noChangeArrowheads="1"/>
            </p:cNvSpPr>
            <p:nvPr/>
          </p:nvSpPr>
          <p:spPr bwMode="auto">
            <a:xfrm>
              <a:off x="2975" y="3533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0" name="Rectangle 43"/>
            <p:cNvSpPr>
              <a:spLocks noChangeArrowheads="1"/>
            </p:cNvSpPr>
            <p:nvPr/>
          </p:nvSpPr>
          <p:spPr bwMode="auto">
            <a:xfrm>
              <a:off x="3044" y="3586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H</a:t>
              </a:r>
            </a:p>
          </p:txBody>
        </p:sp>
      </p:grpSp>
      <p:grpSp>
        <p:nvGrpSpPr>
          <p:cNvPr id="25622" name="Group 44"/>
          <p:cNvGrpSpPr>
            <a:grpSpLocks/>
          </p:cNvGrpSpPr>
          <p:nvPr/>
        </p:nvGrpSpPr>
        <p:grpSpPr bwMode="auto">
          <a:xfrm>
            <a:off x="7296150" y="3948113"/>
            <a:ext cx="571500" cy="569912"/>
            <a:chOff x="4518" y="2763"/>
            <a:chExt cx="360" cy="359"/>
          </a:xfrm>
        </p:grpSpPr>
        <p:sp>
          <p:nvSpPr>
            <p:cNvPr id="25647" name="Oval 45"/>
            <p:cNvSpPr>
              <a:spLocks noChangeArrowheads="1"/>
            </p:cNvSpPr>
            <p:nvPr/>
          </p:nvSpPr>
          <p:spPr bwMode="auto">
            <a:xfrm>
              <a:off x="4518" y="2763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8" name="Rectangle 46"/>
            <p:cNvSpPr>
              <a:spLocks noChangeArrowheads="1"/>
            </p:cNvSpPr>
            <p:nvPr/>
          </p:nvSpPr>
          <p:spPr bwMode="auto">
            <a:xfrm>
              <a:off x="4587" y="28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F</a:t>
              </a:r>
            </a:p>
          </p:txBody>
        </p:sp>
      </p:grpSp>
      <p:sp>
        <p:nvSpPr>
          <p:cNvPr id="25623" name="Line 47"/>
          <p:cNvSpPr>
            <a:spLocks noChangeShapeType="1"/>
          </p:cNvSpPr>
          <p:nvPr/>
        </p:nvSpPr>
        <p:spPr bwMode="auto">
          <a:xfrm flipH="1">
            <a:off x="7561263" y="3433763"/>
            <a:ext cx="322262" cy="493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Line 48"/>
          <p:cNvSpPr>
            <a:spLocks noChangeShapeType="1"/>
          </p:cNvSpPr>
          <p:nvPr/>
        </p:nvSpPr>
        <p:spPr bwMode="auto">
          <a:xfrm>
            <a:off x="6251575" y="3382963"/>
            <a:ext cx="373063" cy="612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Line 49"/>
          <p:cNvSpPr>
            <a:spLocks noChangeShapeType="1"/>
          </p:cNvSpPr>
          <p:nvPr/>
        </p:nvSpPr>
        <p:spPr bwMode="auto">
          <a:xfrm flipH="1">
            <a:off x="5672138" y="3365500"/>
            <a:ext cx="323850" cy="612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Line 50"/>
          <p:cNvSpPr>
            <a:spLocks noChangeShapeType="1"/>
          </p:cNvSpPr>
          <p:nvPr/>
        </p:nvSpPr>
        <p:spPr bwMode="auto">
          <a:xfrm flipH="1">
            <a:off x="5127625" y="4572000"/>
            <a:ext cx="425450" cy="579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Line 51"/>
          <p:cNvSpPr>
            <a:spLocks noChangeShapeType="1"/>
          </p:cNvSpPr>
          <p:nvPr/>
        </p:nvSpPr>
        <p:spPr bwMode="auto">
          <a:xfrm>
            <a:off x="7305675" y="2209800"/>
            <a:ext cx="714375" cy="663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Rectangle 52"/>
          <p:cNvSpPr>
            <a:spLocks noChangeArrowheads="1"/>
          </p:cNvSpPr>
          <p:nvPr/>
        </p:nvSpPr>
        <p:spPr bwMode="auto">
          <a:xfrm>
            <a:off x="5734050" y="1177925"/>
            <a:ext cx="290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/>
              <a:t>Complete Binary Tree</a:t>
            </a:r>
            <a:endParaRPr lang="en-US" altLang="zh-TW" sz="2400">
              <a:solidFill>
                <a:schemeClr val="tx1"/>
              </a:solidFill>
            </a:endParaRPr>
          </a:p>
        </p:txBody>
      </p:sp>
      <p:sp>
        <p:nvSpPr>
          <p:cNvPr id="25629" name="Rectangle 53"/>
          <p:cNvSpPr>
            <a:spLocks noChangeArrowheads="1"/>
          </p:cNvSpPr>
          <p:nvPr/>
        </p:nvSpPr>
        <p:spPr bwMode="auto">
          <a:xfrm>
            <a:off x="2390775" y="3736975"/>
            <a:ext cx="2687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/>
              <a:t>Skewed Binary Tree</a:t>
            </a:r>
            <a:endParaRPr lang="en-US" altLang="zh-TW" sz="2400">
              <a:solidFill>
                <a:schemeClr val="tx1"/>
              </a:solidFill>
            </a:endParaRPr>
          </a:p>
        </p:txBody>
      </p:sp>
      <p:grpSp>
        <p:nvGrpSpPr>
          <p:cNvPr id="25630" name="Group 54"/>
          <p:cNvGrpSpPr>
            <a:grpSpLocks/>
          </p:cNvGrpSpPr>
          <p:nvPr/>
        </p:nvGrpSpPr>
        <p:grpSpPr bwMode="auto">
          <a:xfrm>
            <a:off x="923925" y="5486400"/>
            <a:ext cx="571500" cy="569913"/>
            <a:chOff x="468" y="3468"/>
            <a:chExt cx="360" cy="359"/>
          </a:xfrm>
        </p:grpSpPr>
        <p:sp>
          <p:nvSpPr>
            <p:cNvPr id="25645" name="Oval 55"/>
            <p:cNvSpPr>
              <a:spLocks noChangeArrowheads="1"/>
            </p:cNvSpPr>
            <p:nvPr/>
          </p:nvSpPr>
          <p:spPr bwMode="auto">
            <a:xfrm>
              <a:off x="468" y="3468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6" name="Rectangle 56"/>
            <p:cNvSpPr>
              <a:spLocks noChangeArrowheads="1"/>
            </p:cNvSpPr>
            <p:nvPr/>
          </p:nvSpPr>
          <p:spPr bwMode="auto">
            <a:xfrm>
              <a:off x="537" y="3521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E</a:t>
              </a:r>
            </a:p>
          </p:txBody>
        </p:sp>
      </p:grpSp>
      <p:sp>
        <p:nvSpPr>
          <p:cNvPr id="25631" name="Line 57"/>
          <p:cNvSpPr>
            <a:spLocks noChangeShapeType="1"/>
          </p:cNvSpPr>
          <p:nvPr/>
        </p:nvSpPr>
        <p:spPr bwMode="auto">
          <a:xfrm flipH="1">
            <a:off x="1136650" y="5056188"/>
            <a:ext cx="322263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32" name="Group 58"/>
          <p:cNvGrpSpPr>
            <a:grpSpLocks/>
          </p:cNvGrpSpPr>
          <p:nvPr/>
        </p:nvGrpSpPr>
        <p:grpSpPr bwMode="auto">
          <a:xfrm>
            <a:off x="1566863" y="3614738"/>
            <a:ext cx="571500" cy="569912"/>
            <a:chOff x="873" y="2289"/>
            <a:chExt cx="360" cy="359"/>
          </a:xfrm>
        </p:grpSpPr>
        <p:sp>
          <p:nvSpPr>
            <p:cNvPr id="25643" name="Oval 59"/>
            <p:cNvSpPr>
              <a:spLocks noChangeArrowheads="1"/>
            </p:cNvSpPr>
            <p:nvPr/>
          </p:nvSpPr>
          <p:spPr bwMode="auto">
            <a:xfrm>
              <a:off x="873" y="2289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4" name="Rectangle 60"/>
            <p:cNvSpPr>
              <a:spLocks noChangeArrowheads="1"/>
            </p:cNvSpPr>
            <p:nvPr/>
          </p:nvSpPr>
          <p:spPr bwMode="auto">
            <a:xfrm>
              <a:off x="942" y="234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C</a:t>
              </a:r>
            </a:p>
          </p:txBody>
        </p:sp>
      </p:grpSp>
      <p:grpSp>
        <p:nvGrpSpPr>
          <p:cNvPr id="25633" name="Group 61"/>
          <p:cNvGrpSpPr>
            <a:grpSpLocks/>
          </p:cNvGrpSpPr>
          <p:nvPr/>
        </p:nvGrpSpPr>
        <p:grpSpPr bwMode="auto">
          <a:xfrm>
            <a:off x="1209675" y="4479925"/>
            <a:ext cx="571500" cy="569913"/>
            <a:chOff x="648" y="2834"/>
            <a:chExt cx="360" cy="359"/>
          </a:xfrm>
        </p:grpSpPr>
        <p:sp>
          <p:nvSpPr>
            <p:cNvPr id="25641" name="Oval 62"/>
            <p:cNvSpPr>
              <a:spLocks noChangeArrowheads="1"/>
            </p:cNvSpPr>
            <p:nvPr/>
          </p:nvSpPr>
          <p:spPr bwMode="auto">
            <a:xfrm>
              <a:off x="648" y="2834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2" name="Rectangle 63"/>
            <p:cNvSpPr>
              <a:spLocks noChangeArrowheads="1"/>
            </p:cNvSpPr>
            <p:nvPr/>
          </p:nvSpPr>
          <p:spPr bwMode="auto">
            <a:xfrm>
              <a:off x="717" y="2887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D</a:t>
              </a:r>
            </a:p>
          </p:txBody>
        </p:sp>
      </p:grpSp>
      <p:sp>
        <p:nvSpPr>
          <p:cNvPr id="25634" name="Line 64"/>
          <p:cNvSpPr>
            <a:spLocks noChangeShapeType="1"/>
          </p:cNvSpPr>
          <p:nvPr/>
        </p:nvSpPr>
        <p:spPr bwMode="auto">
          <a:xfrm flipH="1">
            <a:off x="1831975" y="3273425"/>
            <a:ext cx="138113" cy="338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Line 65"/>
          <p:cNvSpPr>
            <a:spLocks noChangeShapeType="1"/>
          </p:cNvSpPr>
          <p:nvPr/>
        </p:nvSpPr>
        <p:spPr bwMode="auto">
          <a:xfrm flipH="1">
            <a:off x="1544638" y="4205288"/>
            <a:ext cx="168275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Text Box 66"/>
          <p:cNvSpPr txBox="1">
            <a:spLocks noChangeArrowheads="1"/>
          </p:cNvSpPr>
          <p:nvPr/>
        </p:nvSpPr>
        <p:spPr bwMode="auto">
          <a:xfrm>
            <a:off x="4918075" y="17748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400">
                <a:solidFill>
                  <a:srgbClr val="CC3300"/>
                </a:solidFill>
              </a:rPr>
              <a:t>1</a:t>
            </a:r>
          </a:p>
        </p:txBody>
      </p:sp>
      <p:sp>
        <p:nvSpPr>
          <p:cNvPr id="25637" name="Text Box 67"/>
          <p:cNvSpPr txBox="1">
            <a:spLocks noChangeArrowheads="1"/>
          </p:cNvSpPr>
          <p:nvPr/>
        </p:nvSpPr>
        <p:spPr bwMode="auto">
          <a:xfrm>
            <a:off x="4956175" y="28035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25638" name="Text Box 68"/>
          <p:cNvSpPr txBox="1">
            <a:spLocks noChangeArrowheads="1"/>
          </p:cNvSpPr>
          <p:nvPr/>
        </p:nvSpPr>
        <p:spPr bwMode="auto">
          <a:xfrm>
            <a:off x="4956175" y="39846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solidFill>
                  <a:srgbClr val="CC3300"/>
                </a:solidFill>
              </a:rPr>
              <a:t>3</a:t>
            </a:r>
          </a:p>
        </p:txBody>
      </p:sp>
      <p:sp>
        <p:nvSpPr>
          <p:cNvPr id="25639" name="Text Box 69"/>
          <p:cNvSpPr txBox="1">
            <a:spLocks noChangeArrowheads="1"/>
          </p:cNvSpPr>
          <p:nvPr/>
        </p:nvSpPr>
        <p:spPr bwMode="auto">
          <a:xfrm>
            <a:off x="4098925" y="5222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solidFill>
                  <a:srgbClr val="CC3300"/>
                </a:solidFill>
              </a:rPr>
              <a:t>4</a:t>
            </a:r>
          </a:p>
        </p:txBody>
      </p:sp>
      <p:sp>
        <p:nvSpPr>
          <p:cNvPr id="25640" name="Text Box 70"/>
          <p:cNvSpPr txBox="1">
            <a:spLocks noChangeArrowheads="1"/>
          </p:cNvSpPr>
          <p:nvPr/>
        </p:nvSpPr>
        <p:spPr bwMode="auto">
          <a:xfrm>
            <a:off x="2155825" y="55657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solidFill>
                  <a:srgbClr val="CC3300"/>
                </a:solidFill>
              </a:rPr>
              <a:t>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1026"/>
          <p:cNvSpPr>
            <a:spLocks noChangeArrowheads="1"/>
          </p:cNvSpPr>
          <p:nvPr/>
        </p:nvSpPr>
        <p:spPr bwMode="auto">
          <a:xfrm>
            <a:off x="419100" y="6096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Maximum Number of Nodes in BT</a:t>
            </a:r>
          </a:p>
        </p:txBody>
      </p:sp>
      <p:sp>
        <p:nvSpPr>
          <p:cNvPr id="3078" name="Rectangle 1027"/>
          <p:cNvSpPr>
            <a:spLocks noChangeArrowheads="1"/>
          </p:cNvSpPr>
          <p:nvPr/>
        </p:nvSpPr>
        <p:spPr bwMode="auto">
          <a:xfrm>
            <a:off x="876300" y="1790700"/>
            <a:ext cx="8534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</a:rPr>
              <a:t>The maximum number of nodes on level </a:t>
            </a:r>
            <a:r>
              <a:rPr lang="en-US" altLang="zh-TW" sz="3200"/>
              <a:t>i</a:t>
            </a:r>
            <a:r>
              <a:rPr lang="en-US" altLang="zh-TW" sz="3200">
                <a:solidFill>
                  <a:schemeClr val="tx1"/>
                </a:solidFill>
              </a:rPr>
              <a:t> of a binary tree is </a:t>
            </a:r>
            <a:r>
              <a:rPr lang="en-US" altLang="zh-TW" sz="3200">
                <a:solidFill>
                  <a:srgbClr val="CC3300"/>
                </a:solidFill>
              </a:rPr>
              <a:t>2</a:t>
            </a:r>
            <a:r>
              <a:rPr lang="en-US" altLang="zh-TW" sz="3200" baseline="30000">
                <a:solidFill>
                  <a:srgbClr val="CC3300"/>
                </a:solidFill>
              </a:rPr>
              <a:t>i-1</a:t>
            </a:r>
            <a:r>
              <a:rPr lang="en-US" altLang="zh-TW" sz="3200">
                <a:solidFill>
                  <a:schemeClr val="tx1"/>
                </a:solidFill>
              </a:rPr>
              <a:t>, i&gt;=1.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</a:rPr>
              <a:t>The maximum nubmer of nodes in a binary tree </a:t>
            </a:r>
            <a:br>
              <a:rPr lang="en-US" altLang="zh-TW" sz="3200">
                <a:solidFill>
                  <a:schemeClr val="tx1"/>
                </a:solidFill>
              </a:rPr>
            </a:br>
            <a:r>
              <a:rPr lang="en-US" altLang="zh-TW" sz="3200">
                <a:solidFill>
                  <a:schemeClr val="tx1"/>
                </a:solidFill>
              </a:rPr>
              <a:t>of depth </a:t>
            </a:r>
            <a:r>
              <a:rPr lang="en-US" altLang="zh-TW" sz="3200"/>
              <a:t>k</a:t>
            </a:r>
            <a:r>
              <a:rPr lang="en-US" altLang="zh-TW" sz="3200">
                <a:solidFill>
                  <a:schemeClr val="tx1"/>
                </a:solidFill>
              </a:rPr>
              <a:t> is </a:t>
            </a:r>
            <a:r>
              <a:rPr lang="en-US" altLang="zh-TW" sz="3200">
                <a:solidFill>
                  <a:srgbClr val="CC3300"/>
                </a:solidFill>
              </a:rPr>
              <a:t>2</a:t>
            </a:r>
            <a:r>
              <a:rPr lang="en-US" altLang="zh-TW" sz="3200" baseline="30000">
                <a:solidFill>
                  <a:srgbClr val="CC3300"/>
                </a:solidFill>
              </a:rPr>
              <a:t>k</a:t>
            </a:r>
            <a:r>
              <a:rPr lang="en-US" altLang="zh-TW" sz="3200">
                <a:solidFill>
                  <a:srgbClr val="CC3300"/>
                </a:solidFill>
              </a:rPr>
              <a:t>-1</a:t>
            </a:r>
            <a:r>
              <a:rPr lang="en-US" altLang="zh-TW" sz="3200">
                <a:solidFill>
                  <a:schemeClr val="tx1"/>
                </a:solidFill>
              </a:rPr>
              <a:t>, k&gt;=1.</a:t>
            </a:r>
          </a:p>
        </p:txBody>
      </p:sp>
      <p:sp>
        <p:nvSpPr>
          <p:cNvPr id="3079" name="Rectangle 1028"/>
          <p:cNvSpPr>
            <a:spLocks noChangeArrowheads="1"/>
          </p:cNvSpPr>
          <p:nvPr/>
        </p:nvSpPr>
        <p:spPr bwMode="auto">
          <a:xfrm>
            <a:off x="550863" y="23241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</a:rPr>
              <a:t>i-1</a:t>
            </a:r>
          </a:p>
        </p:txBody>
      </p:sp>
      <p:sp>
        <p:nvSpPr>
          <p:cNvPr id="3080" name="Text Box 1031"/>
          <p:cNvSpPr txBox="1">
            <a:spLocks noChangeArrowheads="1"/>
          </p:cNvSpPr>
          <p:nvPr/>
        </p:nvSpPr>
        <p:spPr bwMode="auto">
          <a:xfrm>
            <a:off x="1241425" y="4400550"/>
            <a:ext cx="357981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b="1">
                <a:solidFill>
                  <a:srgbClr val="CC3300"/>
                </a:solidFill>
              </a:rPr>
              <a:t>Prove by induction.</a:t>
            </a:r>
            <a:br>
              <a:rPr lang="en-US" altLang="zh-TW" sz="3200" b="1">
                <a:solidFill>
                  <a:srgbClr val="CC3300"/>
                </a:solidFill>
              </a:rPr>
            </a:br>
            <a:endParaRPr lang="en-US" altLang="zh-TW" sz="3200" b="1">
              <a:solidFill>
                <a:srgbClr val="CC3300"/>
              </a:solidFill>
            </a:endParaRPr>
          </a:p>
          <a:p>
            <a:endParaRPr lang="en-US" altLang="zh-TW" sz="3200" b="1">
              <a:solidFill>
                <a:srgbClr val="CC3300"/>
              </a:solidFill>
            </a:endParaRPr>
          </a:p>
        </p:txBody>
      </p:sp>
      <p:graphicFrame>
        <p:nvGraphicFramePr>
          <p:cNvPr id="3074" name="Object 1024"/>
          <p:cNvGraphicFramePr>
            <a:graphicFrameLocks noChangeAspect="1"/>
          </p:cNvGraphicFramePr>
          <p:nvPr/>
        </p:nvGraphicFramePr>
        <p:xfrm>
          <a:off x="3295650" y="5054600"/>
          <a:ext cx="2209800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方程式" r:id="rId2" imgW="2209680" imgH="863280" progId="Equation.2">
                  <p:embed/>
                </p:oleObj>
              </mc:Choice>
              <mc:Fallback>
                <p:oleObj name="方程式" r:id="rId2" imgW="2209680" imgH="863280" progId="Equation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650" y="5054600"/>
                        <a:ext cx="2209800" cy="862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514350" y="0"/>
            <a:ext cx="8629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3600">
                <a:solidFill>
                  <a:schemeClr val="tx2"/>
                </a:solidFill>
              </a:rPr>
              <a:t>Relations between Number of</a:t>
            </a:r>
            <a:br>
              <a:rPr lang="en-US" altLang="zh-TW" sz="3600">
                <a:solidFill>
                  <a:schemeClr val="tx2"/>
                </a:solidFill>
              </a:rPr>
            </a:br>
            <a:r>
              <a:rPr lang="en-US" altLang="zh-TW" sz="3600">
                <a:solidFill>
                  <a:schemeClr val="tx2"/>
                </a:solidFill>
              </a:rPr>
              <a:t>Leaf Nodes and Nodes of Degree 2</a:t>
            </a:r>
            <a:endParaRPr lang="en-US" altLang="zh-TW" sz="4000">
              <a:solidFill>
                <a:schemeClr val="tx2"/>
              </a:solidFill>
            </a:endParaRPr>
          </a:p>
        </p:txBody>
      </p:sp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628650" y="1295400"/>
            <a:ext cx="9144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3200" i="1">
                <a:solidFill>
                  <a:schemeClr val="tx1"/>
                </a:solidFill>
              </a:rPr>
              <a:t>   For any nonempty binary tree, T, if </a:t>
            </a:r>
            <a:r>
              <a:rPr lang="en-US" altLang="zh-TW" sz="3200" i="1"/>
              <a:t>n</a:t>
            </a:r>
            <a:r>
              <a:rPr lang="en-US" altLang="zh-TW" i="1"/>
              <a:t>0</a:t>
            </a:r>
            <a:r>
              <a:rPr lang="en-US" altLang="zh-TW" sz="3200" i="1">
                <a:solidFill>
                  <a:schemeClr val="tx1"/>
                </a:solidFill>
              </a:rPr>
              <a:t> is the </a:t>
            </a:r>
            <a:br>
              <a:rPr lang="en-US" altLang="zh-TW" sz="3200" i="1">
                <a:solidFill>
                  <a:schemeClr val="tx1"/>
                </a:solidFill>
              </a:rPr>
            </a:br>
            <a:r>
              <a:rPr lang="en-US" altLang="zh-TW" sz="3200" i="1">
                <a:solidFill>
                  <a:schemeClr val="tx1"/>
                </a:solidFill>
              </a:rPr>
              <a:t>number of leaf nodes and </a:t>
            </a:r>
            <a:r>
              <a:rPr lang="en-US" altLang="zh-TW" sz="3200" i="1"/>
              <a:t>n</a:t>
            </a:r>
            <a:r>
              <a:rPr lang="en-US" altLang="zh-TW" i="1"/>
              <a:t>2</a:t>
            </a:r>
            <a:r>
              <a:rPr lang="en-US" altLang="zh-TW" sz="3200" i="1">
                <a:solidFill>
                  <a:schemeClr val="tx1"/>
                </a:solidFill>
              </a:rPr>
              <a:t> the number of nodes </a:t>
            </a:r>
            <a:br>
              <a:rPr lang="en-US" altLang="zh-TW" sz="3200" i="1">
                <a:solidFill>
                  <a:schemeClr val="tx1"/>
                </a:solidFill>
              </a:rPr>
            </a:br>
            <a:r>
              <a:rPr lang="en-US" altLang="zh-TW" sz="3200" i="1">
                <a:solidFill>
                  <a:schemeClr val="tx1"/>
                </a:solidFill>
              </a:rPr>
              <a:t>of degree 2, then </a:t>
            </a:r>
            <a:r>
              <a:rPr lang="en-US" altLang="zh-TW" sz="3200" i="1">
                <a:solidFill>
                  <a:srgbClr val="CC3300"/>
                </a:solidFill>
              </a:rPr>
              <a:t>n</a:t>
            </a:r>
            <a:r>
              <a:rPr lang="en-US" altLang="zh-TW" i="1">
                <a:solidFill>
                  <a:srgbClr val="CC3300"/>
                </a:solidFill>
              </a:rPr>
              <a:t>0</a:t>
            </a:r>
            <a:r>
              <a:rPr lang="en-US" altLang="zh-TW" sz="3200" i="1">
                <a:solidFill>
                  <a:srgbClr val="CC3300"/>
                </a:solidFill>
              </a:rPr>
              <a:t>=n</a:t>
            </a:r>
            <a:r>
              <a:rPr lang="en-US" altLang="zh-TW" i="1">
                <a:solidFill>
                  <a:srgbClr val="CC3300"/>
                </a:solidFill>
              </a:rPr>
              <a:t>2</a:t>
            </a:r>
            <a:r>
              <a:rPr lang="en-US" altLang="zh-TW" sz="3200" i="1">
                <a:solidFill>
                  <a:srgbClr val="CC3300"/>
                </a:solidFill>
              </a:rPr>
              <a:t>+1</a:t>
            </a:r>
            <a:endParaRPr lang="en-US" altLang="zh-TW" sz="3200">
              <a:solidFill>
                <a:schemeClr val="tx1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3200">
                <a:solidFill>
                  <a:schemeClr val="tx1"/>
                </a:solidFill>
              </a:rPr>
              <a:t> </a:t>
            </a:r>
            <a:r>
              <a:rPr lang="en-US" altLang="zh-TW" sz="3200">
                <a:solidFill>
                  <a:srgbClr val="006600"/>
                </a:solidFill>
              </a:rPr>
              <a:t>proof:</a:t>
            </a:r>
            <a:endParaRPr lang="en-US" altLang="zh-TW" sz="3200">
              <a:solidFill>
                <a:schemeClr val="tx1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3200">
                <a:solidFill>
                  <a:schemeClr val="tx1"/>
                </a:solidFill>
              </a:rPr>
              <a:t>    Let </a:t>
            </a:r>
            <a:r>
              <a:rPr lang="en-US" altLang="zh-TW" sz="3200" i="1">
                <a:solidFill>
                  <a:schemeClr val="tx1"/>
                </a:solidFill>
              </a:rPr>
              <a:t>n</a:t>
            </a:r>
            <a:r>
              <a:rPr lang="en-US" altLang="zh-TW" sz="3200">
                <a:solidFill>
                  <a:schemeClr val="tx1"/>
                </a:solidFill>
              </a:rPr>
              <a:t> and </a:t>
            </a:r>
            <a:r>
              <a:rPr lang="en-US" altLang="zh-TW" sz="3200" i="1">
                <a:solidFill>
                  <a:schemeClr val="tx1"/>
                </a:solidFill>
              </a:rPr>
              <a:t>B</a:t>
            </a:r>
            <a:r>
              <a:rPr lang="en-US" altLang="zh-TW" sz="3200">
                <a:solidFill>
                  <a:schemeClr val="tx1"/>
                </a:solidFill>
              </a:rPr>
              <a:t> denote the total number of nodes &amp;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3200">
                <a:solidFill>
                  <a:schemeClr val="tx1"/>
                </a:solidFill>
              </a:rPr>
              <a:t>    branches in </a:t>
            </a:r>
            <a:r>
              <a:rPr lang="en-US" altLang="zh-TW" sz="3200" i="1">
                <a:solidFill>
                  <a:schemeClr val="tx1"/>
                </a:solidFill>
              </a:rPr>
              <a:t>T</a:t>
            </a:r>
            <a:r>
              <a:rPr lang="en-US" altLang="zh-TW" sz="3200">
                <a:solidFill>
                  <a:schemeClr val="tx1"/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3200">
                <a:solidFill>
                  <a:schemeClr val="tx1"/>
                </a:solidFill>
              </a:rPr>
              <a:t>    Let </a:t>
            </a:r>
            <a:r>
              <a:rPr lang="en-US" altLang="zh-TW" sz="3200" i="1">
                <a:solidFill>
                  <a:schemeClr val="tx1"/>
                </a:solidFill>
              </a:rPr>
              <a:t>n</a:t>
            </a:r>
            <a:r>
              <a:rPr lang="en-US" altLang="zh-TW" sz="1800">
                <a:solidFill>
                  <a:schemeClr val="tx1"/>
                </a:solidFill>
              </a:rPr>
              <a:t>0</a:t>
            </a:r>
            <a:r>
              <a:rPr lang="en-US" altLang="zh-TW" sz="3200">
                <a:solidFill>
                  <a:schemeClr val="tx1"/>
                </a:solidFill>
              </a:rPr>
              <a:t>, </a:t>
            </a:r>
            <a:r>
              <a:rPr lang="en-US" altLang="zh-TW" sz="3200" i="1">
                <a:solidFill>
                  <a:schemeClr val="tx1"/>
                </a:solidFill>
              </a:rPr>
              <a:t>n</a:t>
            </a:r>
            <a:r>
              <a:rPr lang="en-US" altLang="zh-TW" sz="1800">
                <a:solidFill>
                  <a:schemeClr val="tx1"/>
                </a:solidFill>
              </a:rPr>
              <a:t>1</a:t>
            </a:r>
            <a:r>
              <a:rPr lang="en-US" altLang="zh-TW" sz="3200">
                <a:solidFill>
                  <a:schemeClr val="tx1"/>
                </a:solidFill>
              </a:rPr>
              <a:t>, </a:t>
            </a:r>
            <a:r>
              <a:rPr lang="en-US" altLang="zh-TW" sz="3200" i="1">
                <a:solidFill>
                  <a:schemeClr val="tx1"/>
                </a:solidFill>
              </a:rPr>
              <a:t>n</a:t>
            </a:r>
            <a:r>
              <a:rPr lang="en-US" altLang="zh-TW" sz="1800">
                <a:solidFill>
                  <a:schemeClr val="tx1"/>
                </a:solidFill>
              </a:rPr>
              <a:t>2</a:t>
            </a:r>
            <a:r>
              <a:rPr lang="en-US" altLang="zh-TW" sz="3200">
                <a:solidFill>
                  <a:schemeClr val="tx1"/>
                </a:solidFill>
              </a:rPr>
              <a:t> represent the nodes with no children,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3200">
                <a:solidFill>
                  <a:schemeClr val="tx1"/>
                </a:solidFill>
              </a:rPr>
              <a:t>    single child, and two children respectively.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3200" i="1">
                <a:solidFill>
                  <a:schemeClr val="tx1"/>
                </a:solidFill>
              </a:rPr>
              <a:t>    n</a:t>
            </a:r>
            <a:r>
              <a:rPr lang="en-US" altLang="zh-TW" sz="3200">
                <a:solidFill>
                  <a:schemeClr val="tx1"/>
                </a:solidFill>
              </a:rPr>
              <a:t>= </a:t>
            </a:r>
            <a:r>
              <a:rPr lang="en-US" altLang="zh-TW" sz="3200" i="1">
                <a:solidFill>
                  <a:schemeClr val="tx1"/>
                </a:solidFill>
              </a:rPr>
              <a:t>n</a:t>
            </a:r>
            <a:r>
              <a:rPr lang="en-US" altLang="zh-TW" sz="1800">
                <a:solidFill>
                  <a:schemeClr val="tx1"/>
                </a:solidFill>
              </a:rPr>
              <a:t>0</a:t>
            </a:r>
            <a:r>
              <a:rPr lang="en-US" altLang="zh-TW" sz="3200">
                <a:solidFill>
                  <a:schemeClr val="tx1"/>
                </a:solidFill>
              </a:rPr>
              <a:t>+</a:t>
            </a:r>
            <a:r>
              <a:rPr lang="en-US" altLang="zh-TW" sz="3200" i="1">
                <a:solidFill>
                  <a:schemeClr val="tx1"/>
                </a:solidFill>
              </a:rPr>
              <a:t>n</a:t>
            </a:r>
            <a:r>
              <a:rPr lang="en-US" altLang="zh-TW" sz="1800">
                <a:solidFill>
                  <a:schemeClr val="tx1"/>
                </a:solidFill>
              </a:rPr>
              <a:t>1</a:t>
            </a:r>
            <a:r>
              <a:rPr lang="en-US" altLang="zh-TW" sz="3200">
                <a:solidFill>
                  <a:schemeClr val="tx1"/>
                </a:solidFill>
              </a:rPr>
              <a:t>+</a:t>
            </a:r>
            <a:r>
              <a:rPr lang="en-US" altLang="zh-TW" sz="3200" i="1">
                <a:solidFill>
                  <a:schemeClr val="tx1"/>
                </a:solidFill>
              </a:rPr>
              <a:t>n</a:t>
            </a:r>
            <a:r>
              <a:rPr lang="en-US" altLang="zh-TW" sz="1800">
                <a:solidFill>
                  <a:schemeClr val="tx1"/>
                </a:solidFill>
              </a:rPr>
              <a:t>2</a:t>
            </a:r>
            <a:r>
              <a:rPr lang="en-US" altLang="zh-TW" sz="3200">
                <a:solidFill>
                  <a:schemeClr val="tx1"/>
                </a:solidFill>
              </a:rPr>
              <a:t>, </a:t>
            </a:r>
            <a:r>
              <a:rPr lang="en-US" altLang="zh-TW" sz="3200" i="1">
                <a:solidFill>
                  <a:schemeClr val="tx1"/>
                </a:solidFill>
              </a:rPr>
              <a:t>B</a:t>
            </a:r>
            <a:r>
              <a:rPr lang="en-US" altLang="zh-TW" sz="3200">
                <a:solidFill>
                  <a:schemeClr val="tx1"/>
                </a:solidFill>
              </a:rPr>
              <a:t>+1=</a:t>
            </a:r>
            <a:r>
              <a:rPr lang="en-US" altLang="zh-TW" sz="3200" i="1">
                <a:solidFill>
                  <a:schemeClr val="tx1"/>
                </a:solidFill>
              </a:rPr>
              <a:t>n</a:t>
            </a:r>
            <a:r>
              <a:rPr lang="en-US" altLang="zh-TW" sz="3200">
                <a:solidFill>
                  <a:schemeClr val="tx1"/>
                </a:solidFill>
              </a:rPr>
              <a:t>,  </a:t>
            </a:r>
            <a:r>
              <a:rPr lang="en-US" altLang="zh-TW" sz="3200" i="1">
                <a:solidFill>
                  <a:schemeClr val="tx1"/>
                </a:solidFill>
              </a:rPr>
              <a:t>B</a:t>
            </a:r>
            <a:r>
              <a:rPr lang="en-US" altLang="zh-TW" sz="3200">
                <a:solidFill>
                  <a:schemeClr val="tx1"/>
                </a:solidFill>
              </a:rPr>
              <a:t>=</a:t>
            </a:r>
            <a:r>
              <a:rPr lang="en-US" altLang="zh-TW" sz="3200" i="1">
                <a:solidFill>
                  <a:schemeClr val="tx1"/>
                </a:solidFill>
              </a:rPr>
              <a:t>n</a:t>
            </a:r>
            <a:r>
              <a:rPr lang="en-US" altLang="zh-TW" sz="1800">
                <a:solidFill>
                  <a:schemeClr val="tx1"/>
                </a:solidFill>
              </a:rPr>
              <a:t>1</a:t>
            </a:r>
            <a:r>
              <a:rPr lang="en-US" altLang="zh-TW" sz="3200">
                <a:solidFill>
                  <a:schemeClr val="tx1"/>
                </a:solidFill>
              </a:rPr>
              <a:t>+2</a:t>
            </a:r>
            <a:r>
              <a:rPr lang="en-US" altLang="zh-TW" sz="3200" i="1">
                <a:solidFill>
                  <a:schemeClr val="tx1"/>
                </a:solidFill>
              </a:rPr>
              <a:t>n</a:t>
            </a:r>
            <a:r>
              <a:rPr lang="en-US" altLang="zh-TW" sz="1800">
                <a:solidFill>
                  <a:schemeClr val="tx1"/>
                </a:solidFill>
              </a:rPr>
              <a:t>2</a:t>
            </a:r>
            <a:r>
              <a:rPr lang="en-US" altLang="zh-TW" sz="3200">
                <a:solidFill>
                  <a:schemeClr val="tx1"/>
                </a:solidFill>
              </a:rPr>
              <a:t> ==&gt; </a:t>
            </a:r>
            <a:r>
              <a:rPr lang="en-US" altLang="zh-TW" sz="3200" i="1">
                <a:solidFill>
                  <a:schemeClr val="tx1"/>
                </a:solidFill>
              </a:rPr>
              <a:t>n</a:t>
            </a:r>
            <a:r>
              <a:rPr lang="en-US" altLang="zh-TW" sz="1800">
                <a:solidFill>
                  <a:schemeClr val="tx1"/>
                </a:solidFill>
              </a:rPr>
              <a:t>1</a:t>
            </a:r>
            <a:r>
              <a:rPr lang="en-US" altLang="zh-TW" sz="3200">
                <a:solidFill>
                  <a:schemeClr val="tx1"/>
                </a:solidFill>
              </a:rPr>
              <a:t>+2</a:t>
            </a:r>
            <a:r>
              <a:rPr lang="en-US" altLang="zh-TW" sz="3200" i="1">
                <a:solidFill>
                  <a:schemeClr val="tx1"/>
                </a:solidFill>
              </a:rPr>
              <a:t>n</a:t>
            </a:r>
            <a:r>
              <a:rPr lang="en-US" altLang="zh-TW" sz="1800">
                <a:solidFill>
                  <a:schemeClr val="tx1"/>
                </a:solidFill>
              </a:rPr>
              <a:t>2</a:t>
            </a:r>
            <a:r>
              <a:rPr lang="en-US" altLang="zh-TW" sz="3200">
                <a:solidFill>
                  <a:schemeClr val="tx1"/>
                </a:solidFill>
              </a:rPr>
              <a:t>+1= </a:t>
            </a:r>
            <a:r>
              <a:rPr lang="en-US" altLang="zh-TW" sz="3200" i="1">
                <a:solidFill>
                  <a:schemeClr val="tx1"/>
                </a:solidFill>
              </a:rPr>
              <a:t>n</a:t>
            </a:r>
            <a:r>
              <a:rPr lang="en-US" altLang="zh-TW" sz="3200">
                <a:solidFill>
                  <a:schemeClr val="tx1"/>
                </a:solidFill>
              </a:rPr>
              <a:t>,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3200" i="1">
                <a:solidFill>
                  <a:schemeClr val="tx1"/>
                </a:solidFill>
              </a:rPr>
              <a:t>    n</a:t>
            </a:r>
            <a:r>
              <a:rPr lang="en-US" altLang="zh-TW" sz="1800">
                <a:solidFill>
                  <a:schemeClr val="tx1"/>
                </a:solidFill>
              </a:rPr>
              <a:t>1</a:t>
            </a:r>
            <a:r>
              <a:rPr lang="en-US" altLang="zh-TW" sz="3200">
                <a:solidFill>
                  <a:schemeClr val="tx1"/>
                </a:solidFill>
              </a:rPr>
              <a:t>+2</a:t>
            </a:r>
            <a:r>
              <a:rPr lang="en-US" altLang="zh-TW" sz="3200" i="1">
                <a:solidFill>
                  <a:schemeClr val="tx1"/>
                </a:solidFill>
              </a:rPr>
              <a:t>n</a:t>
            </a:r>
            <a:r>
              <a:rPr lang="en-US" altLang="zh-TW" sz="1800">
                <a:solidFill>
                  <a:schemeClr val="tx1"/>
                </a:solidFill>
              </a:rPr>
              <a:t>2</a:t>
            </a:r>
            <a:r>
              <a:rPr lang="en-US" altLang="zh-TW" sz="3200">
                <a:solidFill>
                  <a:schemeClr val="tx1"/>
                </a:solidFill>
              </a:rPr>
              <a:t>+1= </a:t>
            </a:r>
            <a:r>
              <a:rPr lang="en-US" altLang="zh-TW" sz="3200" i="1">
                <a:solidFill>
                  <a:schemeClr val="tx1"/>
                </a:solidFill>
              </a:rPr>
              <a:t>n</a:t>
            </a:r>
            <a:r>
              <a:rPr lang="en-US" altLang="zh-TW" sz="1800">
                <a:solidFill>
                  <a:schemeClr val="tx1"/>
                </a:solidFill>
              </a:rPr>
              <a:t>0</a:t>
            </a:r>
            <a:r>
              <a:rPr lang="en-US" altLang="zh-TW" sz="3200">
                <a:solidFill>
                  <a:schemeClr val="tx1"/>
                </a:solidFill>
              </a:rPr>
              <a:t>+</a:t>
            </a:r>
            <a:r>
              <a:rPr lang="en-US" altLang="zh-TW" sz="3200" i="1">
                <a:solidFill>
                  <a:schemeClr val="tx1"/>
                </a:solidFill>
              </a:rPr>
              <a:t>n</a:t>
            </a:r>
            <a:r>
              <a:rPr lang="en-US" altLang="zh-TW" sz="1800">
                <a:solidFill>
                  <a:schemeClr val="tx1"/>
                </a:solidFill>
              </a:rPr>
              <a:t>1</a:t>
            </a:r>
            <a:r>
              <a:rPr lang="en-US" altLang="zh-TW" sz="3200">
                <a:solidFill>
                  <a:schemeClr val="tx1"/>
                </a:solidFill>
              </a:rPr>
              <a:t>+</a:t>
            </a:r>
            <a:r>
              <a:rPr lang="en-US" altLang="zh-TW" sz="3200" i="1">
                <a:solidFill>
                  <a:schemeClr val="tx1"/>
                </a:solidFill>
              </a:rPr>
              <a:t>n</a:t>
            </a:r>
            <a:r>
              <a:rPr lang="en-US" altLang="zh-TW" sz="1800">
                <a:solidFill>
                  <a:schemeClr val="tx1"/>
                </a:solidFill>
              </a:rPr>
              <a:t>2</a:t>
            </a:r>
            <a:r>
              <a:rPr lang="en-US" altLang="zh-TW" sz="3200">
                <a:solidFill>
                  <a:schemeClr val="tx1"/>
                </a:solidFill>
              </a:rPr>
              <a:t> ==&gt; </a:t>
            </a:r>
            <a:r>
              <a:rPr lang="en-US" altLang="zh-TW" sz="3200" i="1">
                <a:solidFill>
                  <a:srgbClr val="CC3300"/>
                </a:solidFill>
              </a:rPr>
              <a:t>n</a:t>
            </a:r>
            <a:r>
              <a:rPr lang="en-US" altLang="zh-TW" sz="1800">
                <a:solidFill>
                  <a:srgbClr val="CC3300"/>
                </a:solidFill>
              </a:rPr>
              <a:t>0</a:t>
            </a:r>
            <a:r>
              <a:rPr lang="en-US" altLang="zh-TW" sz="3200">
                <a:solidFill>
                  <a:srgbClr val="CC3300"/>
                </a:solidFill>
              </a:rPr>
              <a:t>=</a:t>
            </a:r>
            <a:r>
              <a:rPr lang="en-US" altLang="zh-TW" sz="3200" i="1">
                <a:solidFill>
                  <a:srgbClr val="CC3300"/>
                </a:solidFill>
              </a:rPr>
              <a:t>n</a:t>
            </a:r>
            <a:r>
              <a:rPr lang="en-US" altLang="zh-TW" sz="1800">
                <a:solidFill>
                  <a:srgbClr val="CC3300"/>
                </a:solidFill>
              </a:rPr>
              <a:t>2</a:t>
            </a:r>
            <a:r>
              <a:rPr lang="en-US" altLang="zh-TW" sz="3200">
                <a:solidFill>
                  <a:srgbClr val="CC3300"/>
                </a:solidFill>
              </a:rPr>
              <a:t>+1</a:t>
            </a:r>
            <a:endParaRPr lang="en-US" altLang="zh-TW" sz="32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0" y="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Full BT VS Complete BT</a:t>
            </a:r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auto">
          <a:xfrm>
            <a:off x="860425" y="1096963"/>
            <a:ext cx="9163050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</a:rPr>
              <a:t>A full binary tree of depth </a:t>
            </a:r>
            <a:r>
              <a:rPr lang="en-US" altLang="zh-TW" sz="3200" i="1">
                <a:solidFill>
                  <a:schemeClr val="tx1"/>
                </a:solidFill>
              </a:rPr>
              <a:t>k</a:t>
            </a:r>
            <a:r>
              <a:rPr lang="en-US" altLang="zh-TW" sz="3200">
                <a:solidFill>
                  <a:schemeClr val="tx1"/>
                </a:solidFill>
              </a:rPr>
              <a:t> is a binary tree of </a:t>
            </a:r>
            <a:br>
              <a:rPr lang="en-US" altLang="zh-TW" sz="3200">
                <a:solidFill>
                  <a:schemeClr val="tx1"/>
                </a:solidFill>
              </a:rPr>
            </a:br>
            <a:r>
              <a:rPr lang="en-US" altLang="zh-TW" sz="3200">
                <a:solidFill>
                  <a:schemeClr val="tx1"/>
                </a:solidFill>
              </a:rPr>
              <a:t>depth </a:t>
            </a:r>
            <a:r>
              <a:rPr lang="en-US" altLang="zh-TW" sz="3200" i="1">
                <a:solidFill>
                  <a:schemeClr val="tx1"/>
                </a:solidFill>
              </a:rPr>
              <a:t>k</a:t>
            </a:r>
            <a:r>
              <a:rPr lang="en-US" altLang="zh-TW" sz="3200">
                <a:solidFill>
                  <a:schemeClr val="tx1"/>
                </a:solidFill>
              </a:rPr>
              <a:t> having 2 -1 nodes, </a:t>
            </a:r>
            <a:r>
              <a:rPr lang="en-US" altLang="zh-TW" sz="3200" i="1">
                <a:solidFill>
                  <a:schemeClr val="tx1"/>
                </a:solidFill>
              </a:rPr>
              <a:t>k</a:t>
            </a:r>
            <a:r>
              <a:rPr lang="en-US" altLang="zh-TW" sz="3200">
                <a:solidFill>
                  <a:schemeClr val="tx1"/>
                </a:solidFill>
              </a:rPr>
              <a:t>&gt;=0.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</a:rPr>
              <a:t>A binary tree with </a:t>
            </a:r>
            <a:r>
              <a:rPr lang="en-US" altLang="zh-TW" sz="3200" i="1">
                <a:solidFill>
                  <a:schemeClr val="tx1"/>
                </a:solidFill>
              </a:rPr>
              <a:t>n</a:t>
            </a:r>
            <a:r>
              <a:rPr lang="en-US" altLang="zh-TW" sz="3200">
                <a:solidFill>
                  <a:schemeClr val="tx1"/>
                </a:solidFill>
              </a:rPr>
              <a:t> nodes and depth </a:t>
            </a:r>
            <a:r>
              <a:rPr lang="en-US" altLang="zh-TW" sz="3200" i="1">
                <a:solidFill>
                  <a:schemeClr val="tx1"/>
                </a:solidFill>
              </a:rPr>
              <a:t>k</a:t>
            </a:r>
            <a:r>
              <a:rPr lang="en-US" altLang="zh-TW" sz="3200">
                <a:solidFill>
                  <a:schemeClr val="tx1"/>
                </a:solidFill>
              </a:rPr>
              <a:t> is </a:t>
            </a:r>
            <a:br>
              <a:rPr lang="en-US" altLang="zh-TW" sz="3200">
                <a:solidFill>
                  <a:schemeClr val="tx1"/>
                </a:solidFill>
              </a:rPr>
            </a:br>
            <a:r>
              <a:rPr lang="en-US" altLang="zh-TW" sz="3200">
                <a:solidFill>
                  <a:schemeClr val="tx1"/>
                </a:solidFill>
              </a:rPr>
              <a:t>complete </a:t>
            </a:r>
            <a:r>
              <a:rPr lang="en-US" altLang="zh-TW" sz="3200" i="1">
                <a:solidFill>
                  <a:schemeClr val="tx1"/>
                </a:solidFill>
              </a:rPr>
              <a:t>iff</a:t>
            </a:r>
            <a:r>
              <a:rPr lang="en-US" altLang="zh-TW" sz="3200">
                <a:solidFill>
                  <a:schemeClr val="tx1"/>
                </a:solidFill>
              </a:rPr>
              <a:t> its nodes correspond to the nodes numbered from 1 to </a:t>
            </a:r>
            <a:r>
              <a:rPr lang="en-US" altLang="zh-TW" sz="3200" i="1">
                <a:solidFill>
                  <a:schemeClr val="tx1"/>
                </a:solidFill>
              </a:rPr>
              <a:t>n</a:t>
            </a:r>
            <a:r>
              <a:rPr lang="en-US" altLang="zh-TW" sz="3200">
                <a:solidFill>
                  <a:schemeClr val="tx1"/>
                </a:solidFill>
              </a:rPr>
              <a:t> in the full binary tree of </a:t>
            </a:r>
            <a:br>
              <a:rPr lang="en-US" altLang="zh-TW" sz="3200">
                <a:solidFill>
                  <a:schemeClr val="tx1"/>
                </a:solidFill>
              </a:rPr>
            </a:br>
            <a:r>
              <a:rPr lang="en-US" altLang="zh-TW" sz="3200">
                <a:solidFill>
                  <a:schemeClr val="tx1"/>
                </a:solidFill>
              </a:rPr>
              <a:t>depth </a:t>
            </a:r>
            <a:r>
              <a:rPr lang="en-US" altLang="zh-TW" sz="3200" i="1">
                <a:solidFill>
                  <a:schemeClr val="tx1"/>
                </a:solidFill>
              </a:rPr>
              <a:t>k</a:t>
            </a:r>
            <a:r>
              <a:rPr lang="en-US" altLang="zh-TW" sz="32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3927475" y="1498600"/>
            <a:ext cx="285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1800" i="1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27655" name="Oval 5"/>
          <p:cNvSpPr>
            <a:spLocks noChangeArrowheads="1"/>
          </p:cNvSpPr>
          <p:nvPr/>
        </p:nvSpPr>
        <p:spPr bwMode="auto">
          <a:xfrm>
            <a:off x="2568575" y="4103688"/>
            <a:ext cx="357188" cy="2984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Rectangle 6"/>
          <p:cNvSpPr>
            <a:spLocks noChangeArrowheads="1"/>
          </p:cNvSpPr>
          <p:nvPr/>
        </p:nvSpPr>
        <p:spPr bwMode="auto">
          <a:xfrm>
            <a:off x="2586038" y="40925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7657" name="Oval 7"/>
          <p:cNvSpPr>
            <a:spLocks noChangeArrowheads="1"/>
          </p:cNvSpPr>
          <p:nvPr/>
        </p:nvSpPr>
        <p:spPr bwMode="auto">
          <a:xfrm>
            <a:off x="1955800" y="4713288"/>
            <a:ext cx="357188" cy="2984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Rectangle 8"/>
          <p:cNvSpPr>
            <a:spLocks noChangeArrowheads="1"/>
          </p:cNvSpPr>
          <p:nvPr/>
        </p:nvSpPr>
        <p:spPr bwMode="auto">
          <a:xfrm>
            <a:off x="1990725" y="471963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7659" name="Line 9"/>
          <p:cNvSpPr>
            <a:spLocks noChangeShapeType="1"/>
          </p:cNvSpPr>
          <p:nvPr/>
        </p:nvSpPr>
        <p:spPr bwMode="auto">
          <a:xfrm flipH="1">
            <a:off x="2143125" y="4362450"/>
            <a:ext cx="482600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Oval 10"/>
          <p:cNvSpPr>
            <a:spLocks noChangeArrowheads="1"/>
          </p:cNvSpPr>
          <p:nvPr/>
        </p:nvSpPr>
        <p:spPr bwMode="auto">
          <a:xfrm>
            <a:off x="3151188" y="4730750"/>
            <a:ext cx="355600" cy="2984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Rectangle 11"/>
          <p:cNvSpPr>
            <a:spLocks noChangeArrowheads="1"/>
          </p:cNvSpPr>
          <p:nvPr/>
        </p:nvSpPr>
        <p:spPr bwMode="auto">
          <a:xfrm>
            <a:off x="3186113" y="47371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7662" name="Oval 12"/>
          <p:cNvSpPr>
            <a:spLocks noChangeArrowheads="1"/>
          </p:cNvSpPr>
          <p:nvPr/>
        </p:nvSpPr>
        <p:spPr bwMode="auto">
          <a:xfrm>
            <a:off x="3471863" y="5305425"/>
            <a:ext cx="357187" cy="2984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Rectangle 13"/>
          <p:cNvSpPr>
            <a:spLocks noChangeArrowheads="1"/>
          </p:cNvSpPr>
          <p:nvPr/>
        </p:nvSpPr>
        <p:spPr bwMode="auto">
          <a:xfrm>
            <a:off x="3522663" y="53117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27664" name="Line 14"/>
          <p:cNvSpPr>
            <a:spLocks noChangeShapeType="1"/>
          </p:cNvSpPr>
          <p:nvPr/>
        </p:nvSpPr>
        <p:spPr bwMode="auto">
          <a:xfrm>
            <a:off x="3432175" y="5027613"/>
            <a:ext cx="182563" cy="261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Oval 15"/>
          <p:cNvSpPr>
            <a:spLocks noChangeArrowheads="1"/>
          </p:cNvSpPr>
          <p:nvPr/>
        </p:nvSpPr>
        <p:spPr bwMode="auto">
          <a:xfrm>
            <a:off x="2290763" y="5332413"/>
            <a:ext cx="355600" cy="2984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Rectangle 16"/>
          <p:cNvSpPr>
            <a:spLocks noChangeArrowheads="1"/>
          </p:cNvSpPr>
          <p:nvPr/>
        </p:nvSpPr>
        <p:spPr bwMode="auto">
          <a:xfrm>
            <a:off x="2324100" y="535463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7667" name="Oval 17"/>
          <p:cNvSpPr>
            <a:spLocks noChangeArrowheads="1"/>
          </p:cNvSpPr>
          <p:nvPr/>
        </p:nvSpPr>
        <p:spPr bwMode="auto">
          <a:xfrm>
            <a:off x="2032000" y="5992813"/>
            <a:ext cx="357188" cy="2984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Rectangle 18"/>
          <p:cNvSpPr>
            <a:spLocks noChangeArrowheads="1"/>
          </p:cNvSpPr>
          <p:nvPr/>
        </p:nvSpPr>
        <p:spPr bwMode="auto">
          <a:xfrm>
            <a:off x="2114550" y="6016625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7669" name="Line 19"/>
          <p:cNvSpPr>
            <a:spLocks noChangeShapeType="1"/>
          </p:cNvSpPr>
          <p:nvPr/>
        </p:nvSpPr>
        <p:spPr bwMode="auto">
          <a:xfrm>
            <a:off x="1938338" y="5659438"/>
            <a:ext cx="268287" cy="328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Oval 20"/>
          <p:cNvSpPr>
            <a:spLocks noChangeArrowheads="1"/>
          </p:cNvSpPr>
          <p:nvPr/>
        </p:nvSpPr>
        <p:spPr bwMode="auto">
          <a:xfrm>
            <a:off x="1665288" y="5321300"/>
            <a:ext cx="357187" cy="2984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Rectangle 21"/>
          <p:cNvSpPr>
            <a:spLocks noChangeArrowheads="1"/>
          </p:cNvSpPr>
          <p:nvPr/>
        </p:nvSpPr>
        <p:spPr bwMode="auto">
          <a:xfrm>
            <a:off x="1698625" y="532765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7672" name="Oval 22"/>
          <p:cNvSpPr>
            <a:spLocks noChangeArrowheads="1"/>
          </p:cNvSpPr>
          <p:nvPr/>
        </p:nvSpPr>
        <p:spPr bwMode="auto">
          <a:xfrm>
            <a:off x="1343025" y="5973763"/>
            <a:ext cx="357188" cy="2984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Rectangle 23"/>
          <p:cNvSpPr>
            <a:spLocks noChangeArrowheads="1"/>
          </p:cNvSpPr>
          <p:nvPr/>
        </p:nvSpPr>
        <p:spPr bwMode="auto">
          <a:xfrm>
            <a:off x="1377950" y="599598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27674" name="Oval 24"/>
          <p:cNvSpPr>
            <a:spLocks noChangeArrowheads="1"/>
          </p:cNvSpPr>
          <p:nvPr/>
        </p:nvSpPr>
        <p:spPr bwMode="auto">
          <a:xfrm>
            <a:off x="2859088" y="5303838"/>
            <a:ext cx="355600" cy="30003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Rectangle 25"/>
          <p:cNvSpPr>
            <a:spLocks noChangeArrowheads="1"/>
          </p:cNvSpPr>
          <p:nvPr/>
        </p:nvSpPr>
        <p:spPr bwMode="auto">
          <a:xfrm>
            <a:off x="2874963" y="53276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27676" name="Line 26"/>
          <p:cNvSpPr>
            <a:spLocks noChangeShapeType="1"/>
          </p:cNvSpPr>
          <p:nvPr/>
        </p:nvSpPr>
        <p:spPr bwMode="auto">
          <a:xfrm flipH="1">
            <a:off x="3024188" y="5026025"/>
            <a:ext cx="203200" cy="263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7" name="Line 27"/>
          <p:cNvSpPr>
            <a:spLocks noChangeShapeType="1"/>
          </p:cNvSpPr>
          <p:nvPr/>
        </p:nvSpPr>
        <p:spPr bwMode="auto">
          <a:xfrm>
            <a:off x="2197100" y="4999038"/>
            <a:ext cx="234950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Line 28"/>
          <p:cNvSpPr>
            <a:spLocks noChangeShapeType="1"/>
          </p:cNvSpPr>
          <p:nvPr/>
        </p:nvSpPr>
        <p:spPr bwMode="auto">
          <a:xfrm flipH="1">
            <a:off x="1830388" y="4989513"/>
            <a:ext cx="204787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9" name="Line 29"/>
          <p:cNvSpPr>
            <a:spLocks noChangeShapeType="1"/>
          </p:cNvSpPr>
          <p:nvPr/>
        </p:nvSpPr>
        <p:spPr bwMode="auto">
          <a:xfrm flipH="1">
            <a:off x="1519238" y="5649913"/>
            <a:ext cx="268287" cy="309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0" name="Line 30"/>
          <p:cNvSpPr>
            <a:spLocks noChangeShapeType="1"/>
          </p:cNvSpPr>
          <p:nvPr/>
        </p:nvSpPr>
        <p:spPr bwMode="auto">
          <a:xfrm>
            <a:off x="2862263" y="4371975"/>
            <a:ext cx="450850" cy="35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1" name="Oval 31"/>
          <p:cNvSpPr>
            <a:spLocks noChangeArrowheads="1"/>
          </p:cNvSpPr>
          <p:nvPr/>
        </p:nvSpPr>
        <p:spPr bwMode="auto">
          <a:xfrm>
            <a:off x="7142163" y="4102100"/>
            <a:ext cx="357187" cy="2984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2" name="Rectangle 32"/>
          <p:cNvSpPr>
            <a:spLocks noChangeArrowheads="1"/>
          </p:cNvSpPr>
          <p:nvPr/>
        </p:nvSpPr>
        <p:spPr bwMode="auto">
          <a:xfrm>
            <a:off x="7159625" y="409098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7683" name="Oval 33"/>
          <p:cNvSpPr>
            <a:spLocks noChangeArrowheads="1"/>
          </p:cNvSpPr>
          <p:nvPr/>
        </p:nvSpPr>
        <p:spPr bwMode="auto">
          <a:xfrm>
            <a:off x="6154738" y="4678363"/>
            <a:ext cx="357187" cy="2984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4" name="Rectangle 34"/>
          <p:cNvSpPr>
            <a:spLocks noChangeArrowheads="1"/>
          </p:cNvSpPr>
          <p:nvPr/>
        </p:nvSpPr>
        <p:spPr bwMode="auto">
          <a:xfrm>
            <a:off x="6189663" y="46847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7685" name="Line 35"/>
          <p:cNvSpPr>
            <a:spLocks noChangeShapeType="1"/>
          </p:cNvSpPr>
          <p:nvPr/>
        </p:nvSpPr>
        <p:spPr bwMode="auto">
          <a:xfrm flipH="1">
            <a:off x="6335713" y="4349750"/>
            <a:ext cx="817562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6" name="Oval 36"/>
          <p:cNvSpPr>
            <a:spLocks noChangeArrowheads="1"/>
          </p:cNvSpPr>
          <p:nvPr/>
        </p:nvSpPr>
        <p:spPr bwMode="auto">
          <a:xfrm>
            <a:off x="8132763" y="4695825"/>
            <a:ext cx="355600" cy="2984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7" name="Rectangle 37"/>
          <p:cNvSpPr>
            <a:spLocks noChangeArrowheads="1"/>
          </p:cNvSpPr>
          <p:nvPr/>
        </p:nvSpPr>
        <p:spPr bwMode="auto">
          <a:xfrm>
            <a:off x="8167688" y="470217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7688" name="Oval 38"/>
          <p:cNvSpPr>
            <a:spLocks noChangeArrowheads="1"/>
          </p:cNvSpPr>
          <p:nvPr/>
        </p:nvSpPr>
        <p:spPr bwMode="auto">
          <a:xfrm>
            <a:off x="8520113" y="5305425"/>
            <a:ext cx="357187" cy="2984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9" name="Rectangle 39"/>
          <p:cNvSpPr>
            <a:spLocks noChangeArrowheads="1"/>
          </p:cNvSpPr>
          <p:nvPr/>
        </p:nvSpPr>
        <p:spPr bwMode="auto">
          <a:xfrm>
            <a:off x="8570913" y="53117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27690" name="Line 40"/>
          <p:cNvSpPr>
            <a:spLocks noChangeShapeType="1"/>
          </p:cNvSpPr>
          <p:nvPr/>
        </p:nvSpPr>
        <p:spPr bwMode="auto">
          <a:xfrm>
            <a:off x="8447088" y="4959350"/>
            <a:ext cx="271462" cy="341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1" name="Oval 41"/>
          <p:cNvSpPr>
            <a:spLocks noChangeArrowheads="1"/>
          </p:cNvSpPr>
          <p:nvPr/>
        </p:nvSpPr>
        <p:spPr bwMode="auto">
          <a:xfrm>
            <a:off x="6626225" y="5297488"/>
            <a:ext cx="355600" cy="2984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2" name="Rectangle 42"/>
          <p:cNvSpPr>
            <a:spLocks noChangeArrowheads="1"/>
          </p:cNvSpPr>
          <p:nvPr/>
        </p:nvSpPr>
        <p:spPr bwMode="auto">
          <a:xfrm>
            <a:off x="6659563" y="531971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7693" name="Oval 43"/>
          <p:cNvSpPr>
            <a:spLocks noChangeArrowheads="1"/>
          </p:cNvSpPr>
          <p:nvPr/>
        </p:nvSpPr>
        <p:spPr bwMode="auto">
          <a:xfrm>
            <a:off x="6859588" y="5907088"/>
            <a:ext cx="357187" cy="2984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4" name="Rectangle 44"/>
          <p:cNvSpPr>
            <a:spLocks noChangeArrowheads="1"/>
          </p:cNvSpPr>
          <p:nvPr/>
        </p:nvSpPr>
        <p:spPr bwMode="auto">
          <a:xfrm>
            <a:off x="6942138" y="59309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27695" name="Line 45"/>
          <p:cNvSpPr>
            <a:spLocks noChangeShapeType="1"/>
          </p:cNvSpPr>
          <p:nvPr/>
        </p:nvSpPr>
        <p:spPr bwMode="auto">
          <a:xfrm>
            <a:off x="6886575" y="5591175"/>
            <a:ext cx="163513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6" name="Oval 46"/>
          <p:cNvSpPr>
            <a:spLocks noChangeArrowheads="1"/>
          </p:cNvSpPr>
          <p:nvPr/>
        </p:nvSpPr>
        <p:spPr bwMode="auto">
          <a:xfrm>
            <a:off x="5711825" y="5321300"/>
            <a:ext cx="357188" cy="2984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7" name="Rectangle 47"/>
          <p:cNvSpPr>
            <a:spLocks noChangeArrowheads="1"/>
          </p:cNvSpPr>
          <p:nvPr/>
        </p:nvSpPr>
        <p:spPr bwMode="auto">
          <a:xfrm>
            <a:off x="5745163" y="532765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7698" name="Oval 48"/>
          <p:cNvSpPr>
            <a:spLocks noChangeArrowheads="1"/>
          </p:cNvSpPr>
          <p:nvPr/>
        </p:nvSpPr>
        <p:spPr bwMode="auto">
          <a:xfrm>
            <a:off x="6427788" y="5905500"/>
            <a:ext cx="357187" cy="2984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9" name="Rectangle 49"/>
          <p:cNvSpPr>
            <a:spLocks noChangeArrowheads="1"/>
          </p:cNvSpPr>
          <p:nvPr/>
        </p:nvSpPr>
        <p:spPr bwMode="auto">
          <a:xfrm>
            <a:off x="6462713" y="5927725"/>
            <a:ext cx="27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27700" name="Oval 50"/>
          <p:cNvSpPr>
            <a:spLocks noChangeArrowheads="1"/>
          </p:cNvSpPr>
          <p:nvPr/>
        </p:nvSpPr>
        <p:spPr bwMode="auto">
          <a:xfrm>
            <a:off x="7637463" y="5286375"/>
            <a:ext cx="355600" cy="30003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01" name="Rectangle 51"/>
          <p:cNvSpPr>
            <a:spLocks noChangeArrowheads="1"/>
          </p:cNvSpPr>
          <p:nvPr/>
        </p:nvSpPr>
        <p:spPr bwMode="auto">
          <a:xfrm>
            <a:off x="7653338" y="53101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27702" name="Line 52"/>
          <p:cNvSpPr>
            <a:spLocks noChangeShapeType="1"/>
          </p:cNvSpPr>
          <p:nvPr/>
        </p:nvSpPr>
        <p:spPr bwMode="auto">
          <a:xfrm flipH="1">
            <a:off x="7781925" y="4957763"/>
            <a:ext cx="392113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03" name="Line 53"/>
          <p:cNvSpPr>
            <a:spLocks noChangeShapeType="1"/>
          </p:cNvSpPr>
          <p:nvPr/>
        </p:nvSpPr>
        <p:spPr bwMode="auto">
          <a:xfrm>
            <a:off x="6413500" y="4964113"/>
            <a:ext cx="365125" cy="303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04" name="Line 54"/>
          <p:cNvSpPr>
            <a:spLocks noChangeShapeType="1"/>
          </p:cNvSpPr>
          <p:nvPr/>
        </p:nvSpPr>
        <p:spPr bwMode="auto">
          <a:xfrm flipH="1">
            <a:off x="5859463" y="4972050"/>
            <a:ext cx="374650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05" name="Line 55"/>
          <p:cNvSpPr>
            <a:spLocks noChangeShapeType="1"/>
          </p:cNvSpPr>
          <p:nvPr/>
        </p:nvSpPr>
        <p:spPr bwMode="auto">
          <a:xfrm flipH="1">
            <a:off x="6572250" y="5581650"/>
            <a:ext cx="163513" cy="33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06" name="Line 56"/>
          <p:cNvSpPr>
            <a:spLocks noChangeShapeType="1"/>
          </p:cNvSpPr>
          <p:nvPr/>
        </p:nvSpPr>
        <p:spPr bwMode="auto">
          <a:xfrm>
            <a:off x="7493000" y="4365625"/>
            <a:ext cx="80010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07" name="Oval 57"/>
          <p:cNvSpPr>
            <a:spLocks noChangeArrowheads="1"/>
          </p:cNvSpPr>
          <p:nvPr/>
        </p:nvSpPr>
        <p:spPr bwMode="auto">
          <a:xfrm>
            <a:off x="5991225" y="5907088"/>
            <a:ext cx="357188" cy="2984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08" name="Rectangle 58"/>
          <p:cNvSpPr>
            <a:spLocks noChangeArrowheads="1"/>
          </p:cNvSpPr>
          <p:nvPr/>
        </p:nvSpPr>
        <p:spPr bwMode="auto">
          <a:xfrm>
            <a:off x="6073775" y="59309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7709" name="Oval 59"/>
          <p:cNvSpPr>
            <a:spLocks noChangeArrowheads="1"/>
          </p:cNvSpPr>
          <p:nvPr/>
        </p:nvSpPr>
        <p:spPr bwMode="auto">
          <a:xfrm>
            <a:off x="5534025" y="5921375"/>
            <a:ext cx="357188" cy="2984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10" name="Rectangle 60"/>
          <p:cNvSpPr>
            <a:spLocks noChangeArrowheads="1"/>
          </p:cNvSpPr>
          <p:nvPr/>
        </p:nvSpPr>
        <p:spPr bwMode="auto">
          <a:xfrm>
            <a:off x="5568950" y="59436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27711" name="Line 61"/>
          <p:cNvSpPr>
            <a:spLocks noChangeShapeType="1"/>
          </p:cNvSpPr>
          <p:nvPr/>
        </p:nvSpPr>
        <p:spPr bwMode="auto">
          <a:xfrm flipH="1">
            <a:off x="5689600" y="5624513"/>
            <a:ext cx="169863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12" name="Line 62"/>
          <p:cNvSpPr>
            <a:spLocks noChangeShapeType="1"/>
          </p:cNvSpPr>
          <p:nvPr/>
        </p:nvSpPr>
        <p:spPr bwMode="auto">
          <a:xfrm>
            <a:off x="5962650" y="5624513"/>
            <a:ext cx="169863" cy="255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13" name="Oval 63"/>
          <p:cNvSpPr>
            <a:spLocks noChangeArrowheads="1"/>
          </p:cNvSpPr>
          <p:nvPr/>
        </p:nvSpPr>
        <p:spPr bwMode="auto">
          <a:xfrm>
            <a:off x="8763000" y="5889625"/>
            <a:ext cx="357188" cy="2984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14" name="Rectangle 64"/>
          <p:cNvSpPr>
            <a:spLocks noChangeArrowheads="1"/>
          </p:cNvSpPr>
          <p:nvPr/>
        </p:nvSpPr>
        <p:spPr bwMode="auto">
          <a:xfrm>
            <a:off x="8794750" y="58785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27715" name="Oval 65"/>
          <p:cNvSpPr>
            <a:spLocks noChangeArrowheads="1"/>
          </p:cNvSpPr>
          <p:nvPr/>
        </p:nvSpPr>
        <p:spPr bwMode="auto">
          <a:xfrm>
            <a:off x="8331200" y="5888038"/>
            <a:ext cx="357188" cy="2984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16" name="Rectangle 66"/>
          <p:cNvSpPr>
            <a:spLocks noChangeArrowheads="1"/>
          </p:cNvSpPr>
          <p:nvPr/>
        </p:nvSpPr>
        <p:spPr bwMode="auto">
          <a:xfrm>
            <a:off x="8347075" y="587533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7717" name="Oval 67"/>
          <p:cNvSpPr>
            <a:spLocks noChangeArrowheads="1"/>
          </p:cNvSpPr>
          <p:nvPr/>
        </p:nvSpPr>
        <p:spPr bwMode="auto">
          <a:xfrm>
            <a:off x="7894638" y="5889625"/>
            <a:ext cx="357187" cy="2984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18" name="Rectangle 68"/>
          <p:cNvSpPr>
            <a:spLocks noChangeArrowheads="1"/>
          </p:cNvSpPr>
          <p:nvPr/>
        </p:nvSpPr>
        <p:spPr bwMode="auto">
          <a:xfrm>
            <a:off x="7908925" y="58801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27719" name="Oval 69"/>
          <p:cNvSpPr>
            <a:spLocks noChangeArrowheads="1"/>
          </p:cNvSpPr>
          <p:nvPr/>
        </p:nvSpPr>
        <p:spPr bwMode="auto">
          <a:xfrm>
            <a:off x="7437438" y="5903913"/>
            <a:ext cx="357187" cy="2984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20" name="Rectangle 70"/>
          <p:cNvSpPr>
            <a:spLocks noChangeArrowheads="1"/>
          </p:cNvSpPr>
          <p:nvPr/>
        </p:nvSpPr>
        <p:spPr bwMode="auto">
          <a:xfrm>
            <a:off x="7489825" y="58928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180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27721" name="Line 71"/>
          <p:cNvSpPr>
            <a:spLocks noChangeShapeType="1"/>
          </p:cNvSpPr>
          <p:nvPr/>
        </p:nvSpPr>
        <p:spPr bwMode="auto">
          <a:xfrm>
            <a:off x="8807450" y="5573713"/>
            <a:ext cx="163513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22" name="Line 72"/>
          <p:cNvSpPr>
            <a:spLocks noChangeShapeType="1"/>
          </p:cNvSpPr>
          <p:nvPr/>
        </p:nvSpPr>
        <p:spPr bwMode="auto">
          <a:xfrm flipH="1">
            <a:off x="8493125" y="5564188"/>
            <a:ext cx="163513" cy="33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23" name="Line 73"/>
          <p:cNvSpPr>
            <a:spLocks noChangeShapeType="1"/>
          </p:cNvSpPr>
          <p:nvPr/>
        </p:nvSpPr>
        <p:spPr bwMode="auto">
          <a:xfrm flipH="1">
            <a:off x="7610475" y="5607050"/>
            <a:ext cx="169863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24" name="Line 74"/>
          <p:cNvSpPr>
            <a:spLocks noChangeShapeType="1"/>
          </p:cNvSpPr>
          <p:nvPr/>
        </p:nvSpPr>
        <p:spPr bwMode="auto">
          <a:xfrm>
            <a:off x="7883525" y="5607050"/>
            <a:ext cx="169863" cy="255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27" name="Text Box 78"/>
          <p:cNvSpPr txBox="1">
            <a:spLocks noChangeArrowheads="1"/>
          </p:cNvSpPr>
          <p:nvPr/>
        </p:nvSpPr>
        <p:spPr bwMode="auto">
          <a:xfrm>
            <a:off x="5940425" y="6300788"/>
            <a:ext cx="2838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>
                <a:solidFill>
                  <a:srgbClr val="CC3300"/>
                </a:solidFill>
              </a:rPr>
              <a:t>Full binary tree of depth 4</a:t>
            </a:r>
          </a:p>
        </p:txBody>
      </p:sp>
      <p:sp>
        <p:nvSpPr>
          <p:cNvPr id="27728" name="Text Box 79"/>
          <p:cNvSpPr txBox="1">
            <a:spLocks noChangeArrowheads="1"/>
          </p:cNvSpPr>
          <p:nvPr/>
        </p:nvSpPr>
        <p:spPr bwMode="auto">
          <a:xfrm>
            <a:off x="1644650" y="6224588"/>
            <a:ext cx="2324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>
                <a:solidFill>
                  <a:srgbClr val="CC3300"/>
                </a:solidFill>
              </a:rPr>
              <a:t>Complete binary tree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0" y="60960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Binary Tree Representations</a:t>
            </a:r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1104900" y="1981200"/>
            <a:ext cx="8362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</a:rPr>
              <a:t>If a complete binary tree with </a:t>
            </a:r>
            <a:r>
              <a:rPr lang="en-US" altLang="zh-TW" sz="3200" i="1">
                <a:solidFill>
                  <a:schemeClr val="tx1"/>
                </a:solidFill>
              </a:rPr>
              <a:t>n</a:t>
            </a:r>
            <a:r>
              <a:rPr lang="en-US" altLang="zh-TW" sz="3200">
                <a:solidFill>
                  <a:schemeClr val="tx1"/>
                </a:solidFill>
              </a:rPr>
              <a:t> nodes (depth =</a:t>
            </a:r>
            <a:br>
              <a:rPr lang="en-US" altLang="zh-TW" sz="3200">
                <a:solidFill>
                  <a:schemeClr val="tx1"/>
                </a:solidFill>
              </a:rPr>
            </a:br>
            <a:r>
              <a:rPr lang="en-US" altLang="zh-TW" sz="3200">
                <a:solidFill>
                  <a:schemeClr val="tx1"/>
                </a:solidFill>
              </a:rPr>
              <a:t>log</a:t>
            </a:r>
            <a:r>
              <a:rPr lang="en-US" altLang="zh-TW" sz="2400">
                <a:solidFill>
                  <a:schemeClr val="tx1"/>
                </a:solidFill>
              </a:rPr>
              <a:t> </a:t>
            </a:r>
            <a:r>
              <a:rPr lang="en-US" altLang="zh-TW" sz="3200" i="1">
                <a:solidFill>
                  <a:schemeClr val="tx1"/>
                </a:solidFill>
              </a:rPr>
              <a:t>n </a:t>
            </a:r>
            <a:r>
              <a:rPr lang="en-US" altLang="zh-TW" sz="3200">
                <a:solidFill>
                  <a:schemeClr val="tx1"/>
                </a:solidFill>
              </a:rPr>
              <a:t>+ 1) is represented sequentially, then for</a:t>
            </a:r>
            <a:br>
              <a:rPr lang="en-US" altLang="zh-TW" sz="3200">
                <a:solidFill>
                  <a:schemeClr val="tx1"/>
                </a:solidFill>
              </a:rPr>
            </a:br>
            <a:r>
              <a:rPr lang="en-US" altLang="zh-TW" sz="3200">
                <a:solidFill>
                  <a:schemeClr val="tx1"/>
                </a:solidFill>
              </a:rPr>
              <a:t>any node with index </a:t>
            </a:r>
            <a:r>
              <a:rPr lang="en-US" altLang="zh-TW" sz="3200" i="1">
                <a:solidFill>
                  <a:schemeClr val="tx1"/>
                </a:solidFill>
              </a:rPr>
              <a:t>i</a:t>
            </a:r>
            <a:r>
              <a:rPr lang="en-US" altLang="zh-TW" sz="3200">
                <a:solidFill>
                  <a:schemeClr val="tx1"/>
                </a:solidFill>
              </a:rPr>
              <a:t>, 1&lt;=</a:t>
            </a:r>
            <a:r>
              <a:rPr lang="en-US" altLang="zh-TW" sz="3200" i="1">
                <a:solidFill>
                  <a:schemeClr val="tx1"/>
                </a:solidFill>
              </a:rPr>
              <a:t>i</a:t>
            </a:r>
            <a:r>
              <a:rPr lang="en-US" altLang="zh-TW" sz="3200">
                <a:solidFill>
                  <a:schemeClr val="tx1"/>
                </a:solidFill>
              </a:rPr>
              <a:t>&lt;=</a:t>
            </a:r>
            <a:r>
              <a:rPr lang="en-US" altLang="zh-TW" sz="3200" i="1">
                <a:solidFill>
                  <a:schemeClr val="tx1"/>
                </a:solidFill>
              </a:rPr>
              <a:t>n</a:t>
            </a:r>
            <a:r>
              <a:rPr lang="en-US" altLang="zh-TW" sz="3200">
                <a:solidFill>
                  <a:schemeClr val="tx1"/>
                </a:solidFill>
              </a:rPr>
              <a:t>, we have: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2800" i="1">
                <a:solidFill>
                  <a:schemeClr val="tx1"/>
                </a:solidFill>
              </a:rPr>
              <a:t>parent</a:t>
            </a:r>
            <a:r>
              <a:rPr lang="en-US" altLang="zh-TW" sz="2800">
                <a:solidFill>
                  <a:schemeClr val="tx1"/>
                </a:solidFill>
              </a:rPr>
              <a:t>(</a:t>
            </a:r>
            <a:r>
              <a:rPr lang="en-US" altLang="zh-TW" sz="2800" i="1">
                <a:solidFill>
                  <a:schemeClr val="tx1"/>
                </a:solidFill>
              </a:rPr>
              <a:t>i</a:t>
            </a:r>
            <a:r>
              <a:rPr lang="en-US" altLang="zh-TW" sz="2800">
                <a:solidFill>
                  <a:schemeClr val="tx1"/>
                </a:solidFill>
              </a:rPr>
              <a:t>) is at </a:t>
            </a:r>
            <a:r>
              <a:rPr lang="en-US" altLang="zh-TW" sz="2800" i="1">
                <a:solidFill>
                  <a:srgbClr val="CC3300"/>
                </a:solidFill>
              </a:rPr>
              <a:t>i</a:t>
            </a:r>
            <a:r>
              <a:rPr lang="en-US" altLang="zh-TW" sz="2800">
                <a:solidFill>
                  <a:srgbClr val="CC3300"/>
                </a:solidFill>
              </a:rPr>
              <a:t>/2</a:t>
            </a:r>
            <a:r>
              <a:rPr lang="en-US" altLang="zh-TW" sz="2800">
                <a:solidFill>
                  <a:schemeClr val="tx1"/>
                </a:solidFill>
              </a:rPr>
              <a:t> if </a:t>
            </a:r>
            <a:r>
              <a:rPr lang="en-US" altLang="zh-TW" sz="2800" i="1">
                <a:solidFill>
                  <a:schemeClr val="tx1"/>
                </a:solidFill>
              </a:rPr>
              <a:t>i</a:t>
            </a:r>
            <a:r>
              <a:rPr lang="en-US" altLang="zh-TW" sz="2800">
                <a:solidFill>
                  <a:schemeClr val="tx1"/>
                </a:solidFill>
              </a:rPr>
              <a:t>!=1. If </a:t>
            </a:r>
            <a:r>
              <a:rPr lang="en-US" altLang="zh-TW" sz="2800" i="1">
                <a:solidFill>
                  <a:schemeClr val="tx1"/>
                </a:solidFill>
              </a:rPr>
              <a:t>i</a:t>
            </a:r>
            <a:r>
              <a:rPr lang="en-US" altLang="zh-TW" sz="2800">
                <a:solidFill>
                  <a:schemeClr val="tx1"/>
                </a:solidFill>
              </a:rPr>
              <a:t>=1, </a:t>
            </a:r>
            <a:r>
              <a:rPr lang="en-US" altLang="zh-TW" sz="2800" i="1">
                <a:solidFill>
                  <a:schemeClr val="tx1"/>
                </a:solidFill>
              </a:rPr>
              <a:t>i</a:t>
            </a:r>
            <a:r>
              <a:rPr lang="en-US" altLang="zh-TW" sz="2800">
                <a:solidFill>
                  <a:schemeClr val="tx1"/>
                </a:solidFill>
              </a:rPr>
              <a:t> is at the root and 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has no parent.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2800" i="1">
                <a:solidFill>
                  <a:schemeClr val="tx1"/>
                </a:solidFill>
              </a:rPr>
              <a:t>left_child</a:t>
            </a:r>
            <a:r>
              <a:rPr lang="en-US" altLang="zh-TW" sz="2800">
                <a:solidFill>
                  <a:schemeClr val="tx1"/>
                </a:solidFill>
              </a:rPr>
              <a:t>(</a:t>
            </a:r>
            <a:r>
              <a:rPr lang="en-US" altLang="zh-TW" sz="2800" i="1">
                <a:solidFill>
                  <a:schemeClr val="tx1"/>
                </a:solidFill>
              </a:rPr>
              <a:t>i</a:t>
            </a:r>
            <a:r>
              <a:rPr lang="en-US" altLang="zh-TW" sz="2800">
                <a:solidFill>
                  <a:schemeClr val="tx1"/>
                </a:solidFill>
              </a:rPr>
              <a:t>) ia at </a:t>
            </a:r>
            <a:r>
              <a:rPr lang="en-US" altLang="zh-TW" sz="2800">
                <a:solidFill>
                  <a:srgbClr val="CC3300"/>
                </a:solidFill>
              </a:rPr>
              <a:t>2</a:t>
            </a:r>
            <a:r>
              <a:rPr lang="en-US" altLang="zh-TW" sz="2800" i="1">
                <a:solidFill>
                  <a:srgbClr val="CC3300"/>
                </a:solidFill>
              </a:rPr>
              <a:t>i</a:t>
            </a:r>
            <a:r>
              <a:rPr lang="en-US" altLang="zh-TW" sz="2800">
                <a:solidFill>
                  <a:schemeClr val="tx1"/>
                </a:solidFill>
              </a:rPr>
              <a:t> if 2</a:t>
            </a:r>
            <a:r>
              <a:rPr lang="en-US" altLang="zh-TW" sz="2800" i="1">
                <a:solidFill>
                  <a:schemeClr val="tx1"/>
                </a:solidFill>
              </a:rPr>
              <a:t>i</a:t>
            </a:r>
            <a:r>
              <a:rPr lang="en-US" altLang="zh-TW" sz="2800">
                <a:solidFill>
                  <a:schemeClr val="tx1"/>
                </a:solidFill>
              </a:rPr>
              <a:t>&lt;=</a:t>
            </a:r>
            <a:r>
              <a:rPr lang="en-US" altLang="zh-TW" sz="2800" i="1">
                <a:solidFill>
                  <a:schemeClr val="tx1"/>
                </a:solidFill>
              </a:rPr>
              <a:t>n</a:t>
            </a:r>
            <a:r>
              <a:rPr lang="en-US" altLang="zh-TW" sz="2800">
                <a:solidFill>
                  <a:schemeClr val="tx1"/>
                </a:solidFill>
              </a:rPr>
              <a:t>. If 2</a:t>
            </a:r>
            <a:r>
              <a:rPr lang="en-US" altLang="zh-TW" sz="2800" i="1">
                <a:solidFill>
                  <a:schemeClr val="tx1"/>
                </a:solidFill>
              </a:rPr>
              <a:t>i</a:t>
            </a:r>
            <a:r>
              <a:rPr lang="en-US" altLang="zh-TW" sz="2800">
                <a:solidFill>
                  <a:schemeClr val="tx1"/>
                </a:solidFill>
              </a:rPr>
              <a:t>&gt;n, then </a:t>
            </a:r>
            <a:r>
              <a:rPr lang="en-US" altLang="zh-TW" sz="2800" i="1">
                <a:solidFill>
                  <a:schemeClr val="tx1"/>
                </a:solidFill>
              </a:rPr>
              <a:t>i</a:t>
            </a:r>
            <a:r>
              <a:rPr lang="en-US" altLang="zh-TW" sz="2800">
                <a:solidFill>
                  <a:schemeClr val="tx1"/>
                </a:solidFill>
              </a:rPr>
              <a:t> has no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left child.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2800" i="1">
                <a:solidFill>
                  <a:schemeClr val="tx1"/>
                </a:solidFill>
              </a:rPr>
              <a:t>right_child</a:t>
            </a:r>
            <a:r>
              <a:rPr lang="en-US" altLang="zh-TW" sz="2800">
                <a:solidFill>
                  <a:schemeClr val="tx1"/>
                </a:solidFill>
              </a:rPr>
              <a:t>(</a:t>
            </a:r>
            <a:r>
              <a:rPr lang="en-US" altLang="zh-TW" sz="2800" i="1">
                <a:solidFill>
                  <a:schemeClr val="tx1"/>
                </a:solidFill>
              </a:rPr>
              <a:t>i</a:t>
            </a:r>
            <a:r>
              <a:rPr lang="en-US" altLang="zh-TW" sz="2800">
                <a:solidFill>
                  <a:schemeClr val="tx1"/>
                </a:solidFill>
              </a:rPr>
              <a:t>) ia at </a:t>
            </a:r>
            <a:r>
              <a:rPr lang="en-US" altLang="zh-TW" sz="2800">
                <a:solidFill>
                  <a:srgbClr val="CC3300"/>
                </a:solidFill>
              </a:rPr>
              <a:t>2</a:t>
            </a:r>
            <a:r>
              <a:rPr lang="en-US" altLang="zh-TW" sz="2800" i="1">
                <a:solidFill>
                  <a:srgbClr val="CC3300"/>
                </a:solidFill>
              </a:rPr>
              <a:t>i</a:t>
            </a:r>
            <a:r>
              <a:rPr lang="en-US" altLang="zh-TW" sz="2800">
                <a:solidFill>
                  <a:srgbClr val="CC3300"/>
                </a:solidFill>
              </a:rPr>
              <a:t>+1</a:t>
            </a:r>
            <a:r>
              <a:rPr lang="en-US" altLang="zh-TW" sz="2800">
                <a:solidFill>
                  <a:schemeClr val="tx1"/>
                </a:solidFill>
              </a:rPr>
              <a:t> if 2</a:t>
            </a:r>
            <a:r>
              <a:rPr lang="en-US" altLang="zh-TW" sz="2800" i="1">
                <a:solidFill>
                  <a:schemeClr val="tx1"/>
                </a:solidFill>
              </a:rPr>
              <a:t>i </a:t>
            </a:r>
            <a:r>
              <a:rPr lang="en-US" altLang="zh-TW" sz="2800">
                <a:solidFill>
                  <a:schemeClr val="tx1"/>
                </a:solidFill>
              </a:rPr>
              <a:t>+1 &lt;=</a:t>
            </a:r>
            <a:r>
              <a:rPr lang="en-US" altLang="zh-TW" sz="2800" i="1">
                <a:solidFill>
                  <a:schemeClr val="tx1"/>
                </a:solidFill>
              </a:rPr>
              <a:t>n</a:t>
            </a:r>
            <a:r>
              <a:rPr lang="en-US" altLang="zh-TW" sz="2800">
                <a:solidFill>
                  <a:schemeClr val="tx1"/>
                </a:solidFill>
              </a:rPr>
              <a:t>. If 2</a:t>
            </a:r>
            <a:r>
              <a:rPr lang="en-US" altLang="zh-TW" sz="2800" i="1">
                <a:solidFill>
                  <a:schemeClr val="tx1"/>
                </a:solidFill>
              </a:rPr>
              <a:t>i </a:t>
            </a:r>
            <a:r>
              <a:rPr lang="en-US" altLang="zh-TW" sz="2800">
                <a:solidFill>
                  <a:schemeClr val="tx1"/>
                </a:solidFill>
              </a:rPr>
              <a:t>+1 &gt;n, 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then </a:t>
            </a:r>
            <a:r>
              <a:rPr lang="en-US" altLang="zh-TW" sz="2800" i="1">
                <a:solidFill>
                  <a:schemeClr val="tx1"/>
                </a:solidFill>
              </a:rPr>
              <a:t>i</a:t>
            </a:r>
            <a:r>
              <a:rPr lang="en-US" altLang="zh-TW" sz="2800">
                <a:solidFill>
                  <a:schemeClr val="tx1"/>
                </a:solidFill>
              </a:rPr>
              <a:t> has no right child.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800100" y="0"/>
            <a:ext cx="60579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altLang="zh-TW" sz="4400">
                <a:solidFill>
                  <a:schemeClr val="tx2"/>
                </a:solidFill>
              </a:rPr>
              <a:t>Sequential Representation</a:t>
            </a:r>
          </a:p>
        </p:txBody>
      </p:sp>
      <p:sp>
        <p:nvSpPr>
          <p:cNvPr id="29701" name="Rectangle 3"/>
          <p:cNvSpPr>
            <a:spLocks noChangeArrowheads="1"/>
          </p:cNvSpPr>
          <p:nvPr/>
        </p:nvSpPr>
        <p:spPr bwMode="auto">
          <a:xfrm>
            <a:off x="3560763" y="1455738"/>
            <a:ext cx="854075" cy="4459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4"/>
          <p:cNvSpPr>
            <a:spLocks noChangeShapeType="1"/>
          </p:cNvSpPr>
          <p:nvPr/>
        </p:nvSpPr>
        <p:spPr bwMode="auto">
          <a:xfrm>
            <a:off x="3554413" y="1857375"/>
            <a:ext cx="866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Line 5"/>
          <p:cNvSpPr>
            <a:spLocks noChangeShapeType="1"/>
          </p:cNvSpPr>
          <p:nvPr/>
        </p:nvSpPr>
        <p:spPr bwMode="auto">
          <a:xfrm>
            <a:off x="3554413" y="2249488"/>
            <a:ext cx="866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6"/>
          <p:cNvSpPr>
            <a:spLocks noChangeShapeType="1"/>
          </p:cNvSpPr>
          <p:nvPr/>
        </p:nvSpPr>
        <p:spPr bwMode="auto">
          <a:xfrm>
            <a:off x="3554413" y="2640013"/>
            <a:ext cx="866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7"/>
          <p:cNvSpPr>
            <a:spLocks noChangeShapeType="1"/>
          </p:cNvSpPr>
          <p:nvPr/>
        </p:nvSpPr>
        <p:spPr bwMode="auto">
          <a:xfrm>
            <a:off x="3554413" y="3048000"/>
            <a:ext cx="866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8"/>
          <p:cNvSpPr>
            <a:spLocks noChangeShapeType="1"/>
          </p:cNvSpPr>
          <p:nvPr/>
        </p:nvSpPr>
        <p:spPr bwMode="auto">
          <a:xfrm>
            <a:off x="3554413" y="3441700"/>
            <a:ext cx="866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9"/>
          <p:cNvSpPr>
            <a:spLocks noChangeShapeType="1"/>
          </p:cNvSpPr>
          <p:nvPr/>
        </p:nvSpPr>
        <p:spPr bwMode="auto">
          <a:xfrm>
            <a:off x="3554413" y="3830638"/>
            <a:ext cx="866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0"/>
          <p:cNvSpPr>
            <a:spLocks noChangeShapeType="1"/>
          </p:cNvSpPr>
          <p:nvPr/>
        </p:nvSpPr>
        <p:spPr bwMode="auto">
          <a:xfrm>
            <a:off x="3554413" y="4221163"/>
            <a:ext cx="866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1"/>
          <p:cNvSpPr>
            <a:spLocks noChangeShapeType="1"/>
          </p:cNvSpPr>
          <p:nvPr/>
        </p:nvSpPr>
        <p:spPr bwMode="auto">
          <a:xfrm>
            <a:off x="3570288" y="5546725"/>
            <a:ext cx="849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12"/>
          <p:cNvSpPr>
            <a:spLocks noChangeArrowheads="1"/>
          </p:cNvSpPr>
          <p:nvPr/>
        </p:nvSpPr>
        <p:spPr bwMode="auto">
          <a:xfrm>
            <a:off x="3733800" y="1462088"/>
            <a:ext cx="404813" cy="451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A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B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--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C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--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--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--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D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--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.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9711" name="Line 13"/>
          <p:cNvSpPr>
            <a:spLocks noChangeShapeType="1"/>
          </p:cNvSpPr>
          <p:nvPr/>
        </p:nvSpPr>
        <p:spPr bwMode="auto">
          <a:xfrm>
            <a:off x="3554413" y="4611688"/>
            <a:ext cx="866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4"/>
          <p:cNvSpPr>
            <a:spLocks noChangeShapeType="1"/>
          </p:cNvSpPr>
          <p:nvPr/>
        </p:nvSpPr>
        <p:spPr bwMode="auto">
          <a:xfrm>
            <a:off x="3554413" y="5002213"/>
            <a:ext cx="866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Rectangle 15"/>
          <p:cNvSpPr>
            <a:spLocks noChangeArrowheads="1"/>
          </p:cNvSpPr>
          <p:nvPr/>
        </p:nvSpPr>
        <p:spPr bwMode="auto">
          <a:xfrm>
            <a:off x="2932113" y="1460500"/>
            <a:ext cx="692150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[1]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[2]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[3]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[4]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[5]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[6]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[7]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[8]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[9]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.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[16]</a:t>
            </a:r>
          </a:p>
        </p:txBody>
      </p:sp>
      <p:sp>
        <p:nvSpPr>
          <p:cNvPr id="29714" name="Line 16"/>
          <p:cNvSpPr>
            <a:spLocks noChangeShapeType="1"/>
          </p:cNvSpPr>
          <p:nvPr/>
        </p:nvSpPr>
        <p:spPr bwMode="auto">
          <a:xfrm>
            <a:off x="8283575" y="465138"/>
            <a:ext cx="866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Line 17"/>
          <p:cNvSpPr>
            <a:spLocks noChangeShapeType="1"/>
          </p:cNvSpPr>
          <p:nvPr/>
        </p:nvSpPr>
        <p:spPr bwMode="auto">
          <a:xfrm>
            <a:off x="8283575" y="857250"/>
            <a:ext cx="866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Line 18"/>
          <p:cNvSpPr>
            <a:spLocks noChangeShapeType="1"/>
          </p:cNvSpPr>
          <p:nvPr/>
        </p:nvSpPr>
        <p:spPr bwMode="auto">
          <a:xfrm>
            <a:off x="8283575" y="1247775"/>
            <a:ext cx="866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19"/>
          <p:cNvSpPr>
            <a:spLocks noChangeShapeType="1"/>
          </p:cNvSpPr>
          <p:nvPr/>
        </p:nvSpPr>
        <p:spPr bwMode="auto">
          <a:xfrm>
            <a:off x="8283575" y="1655763"/>
            <a:ext cx="866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Line 20"/>
          <p:cNvSpPr>
            <a:spLocks noChangeShapeType="1"/>
          </p:cNvSpPr>
          <p:nvPr/>
        </p:nvSpPr>
        <p:spPr bwMode="auto">
          <a:xfrm>
            <a:off x="8283575" y="2049463"/>
            <a:ext cx="866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9" name="Line 21"/>
          <p:cNvSpPr>
            <a:spLocks noChangeShapeType="1"/>
          </p:cNvSpPr>
          <p:nvPr/>
        </p:nvSpPr>
        <p:spPr bwMode="auto">
          <a:xfrm>
            <a:off x="8283575" y="2438400"/>
            <a:ext cx="866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0" name="Line 22"/>
          <p:cNvSpPr>
            <a:spLocks noChangeShapeType="1"/>
          </p:cNvSpPr>
          <p:nvPr/>
        </p:nvSpPr>
        <p:spPr bwMode="auto">
          <a:xfrm>
            <a:off x="8283575" y="2828925"/>
            <a:ext cx="866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Line 23"/>
          <p:cNvSpPr>
            <a:spLocks noChangeShapeType="1"/>
          </p:cNvSpPr>
          <p:nvPr/>
        </p:nvSpPr>
        <p:spPr bwMode="auto">
          <a:xfrm>
            <a:off x="8283575" y="3219450"/>
            <a:ext cx="866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Line 24"/>
          <p:cNvSpPr>
            <a:spLocks noChangeShapeType="1"/>
          </p:cNvSpPr>
          <p:nvPr/>
        </p:nvSpPr>
        <p:spPr bwMode="auto">
          <a:xfrm>
            <a:off x="8283575" y="3609975"/>
            <a:ext cx="866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3" name="Rectangle 25"/>
          <p:cNvSpPr>
            <a:spLocks noChangeArrowheads="1"/>
          </p:cNvSpPr>
          <p:nvPr/>
        </p:nvSpPr>
        <p:spPr bwMode="auto">
          <a:xfrm>
            <a:off x="8288338" y="80963"/>
            <a:ext cx="855662" cy="3524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4" name="Rectangle 26"/>
          <p:cNvSpPr>
            <a:spLocks noChangeArrowheads="1"/>
          </p:cNvSpPr>
          <p:nvPr/>
        </p:nvSpPr>
        <p:spPr bwMode="auto">
          <a:xfrm>
            <a:off x="7454900" y="0"/>
            <a:ext cx="539750" cy="370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[1]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[2]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[3]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[4]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[5]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[6]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[7]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[8]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[9]</a:t>
            </a:r>
          </a:p>
        </p:txBody>
      </p:sp>
      <p:sp>
        <p:nvSpPr>
          <p:cNvPr id="29725" name="Rectangle 27"/>
          <p:cNvSpPr>
            <a:spLocks noChangeArrowheads="1"/>
          </p:cNvSpPr>
          <p:nvPr/>
        </p:nvSpPr>
        <p:spPr bwMode="auto">
          <a:xfrm>
            <a:off x="8478838" y="50800"/>
            <a:ext cx="404812" cy="370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A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B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C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D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E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F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G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H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I</a:t>
            </a:r>
          </a:p>
        </p:txBody>
      </p:sp>
      <p:grpSp>
        <p:nvGrpSpPr>
          <p:cNvPr id="29726" name="Group 28"/>
          <p:cNvGrpSpPr>
            <a:grpSpLocks/>
          </p:cNvGrpSpPr>
          <p:nvPr/>
        </p:nvGrpSpPr>
        <p:grpSpPr bwMode="auto">
          <a:xfrm>
            <a:off x="2366963" y="1493838"/>
            <a:ext cx="571500" cy="569912"/>
            <a:chOff x="1389" y="1133"/>
            <a:chExt cx="360" cy="359"/>
          </a:xfrm>
        </p:grpSpPr>
        <p:sp>
          <p:nvSpPr>
            <p:cNvPr id="29779" name="Oval 29"/>
            <p:cNvSpPr>
              <a:spLocks noChangeArrowheads="1"/>
            </p:cNvSpPr>
            <p:nvPr/>
          </p:nvSpPr>
          <p:spPr bwMode="auto">
            <a:xfrm>
              <a:off x="1389" y="1133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0" name="Rectangle 30"/>
            <p:cNvSpPr>
              <a:spLocks noChangeArrowheads="1"/>
            </p:cNvSpPr>
            <p:nvPr/>
          </p:nvSpPr>
          <p:spPr bwMode="auto">
            <a:xfrm>
              <a:off x="1458" y="1186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rgbClr val="006600"/>
                  </a:solidFill>
                </a:rPr>
                <a:t>A</a:t>
              </a:r>
            </a:p>
          </p:txBody>
        </p:sp>
      </p:grpSp>
      <p:grpSp>
        <p:nvGrpSpPr>
          <p:cNvPr id="29727" name="Group 31"/>
          <p:cNvGrpSpPr>
            <a:grpSpLocks/>
          </p:cNvGrpSpPr>
          <p:nvPr/>
        </p:nvGrpSpPr>
        <p:grpSpPr bwMode="auto">
          <a:xfrm>
            <a:off x="1755775" y="2397125"/>
            <a:ext cx="571500" cy="569913"/>
            <a:chOff x="1004" y="1702"/>
            <a:chExt cx="360" cy="359"/>
          </a:xfrm>
        </p:grpSpPr>
        <p:sp>
          <p:nvSpPr>
            <p:cNvPr id="29777" name="Oval 32"/>
            <p:cNvSpPr>
              <a:spLocks noChangeArrowheads="1"/>
            </p:cNvSpPr>
            <p:nvPr/>
          </p:nvSpPr>
          <p:spPr bwMode="auto">
            <a:xfrm>
              <a:off x="1004" y="1702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8" name="Rectangle 33"/>
            <p:cNvSpPr>
              <a:spLocks noChangeArrowheads="1"/>
            </p:cNvSpPr>
            <p:nvPr/>
          </p:nvSpPr>
          <p:spPr bwMode="auto">
            <a:xfrm>
              <a:off x="1073" y="1755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rgbClr val="006600"/>
                  </a:solidFill>
                </a:rPr>
                <a:t>B</a:t>
              </a:r>
            </a:p>
          </p:txBody>
        </p:sp>
      </p:grpSp>
      <p:sp>
        <p:nvSpPr>
          <p:cNvPr id="29728" name="Line 34"/>
          <p:cNvSpPr>
            <a:spLocks noChangeShapeType="1"/>
          </p:cNvSpPr>
          <p:nvPr/>
        </p:nvSpPr>
        <p:spPr bwMode="auto">
          <a:xfrm flipH="1">
            <a:off x="2138363" y="2052638"/>
            <a:ext cx="341312" cy="357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29" name="Group 35"/>
          <p:cNvGrpSpPr>
            <a:grpSpLocks/>
          </p:cNvGrpSpPr>
          <p:nvPr/>
        </p:nvGrpSpPr>
        <p:grpSpPr bwMode="auto">
          <a:xfrm>
            <a:off x="904875" y="5200650"/>
            <a:ext cx="571500" cy="569913"/>
            <a:chOff x="468" y="3468"/>
            <a:chExt cx="360" cy="359"/>
          </a:xfrm>
        </p:grpSpPr>
        <p:sp>
          <p:nvSpPr>
            <p:cNvPr id="29775" name="Oval 36"/>
            <p:cNvSpPr>
              <a:spLocks noChangeArrowheads="1"/>
            </p:cNvSpPr>
            <p:nvPr/>
          </p:nvSpPr>
          <p:spPr bwMode="auto">
            <a:xfrm>
              <a:off x="468" y="3468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6" name="Rectangle 37"/>
            <p:cNvSpPr>
              <a:spLocks noChangeArrowheads="1"/>
            </p:cNvSpPr>
            <p:nvPr/>
          </p:nvSpPr>
          <p:spPr bwMode="auto">
            <a:xfrm>
              <a:off x="537" y="3521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rgbClr val="006600"/>
                  </a:solidFill>
                </a:rPr>
                <a:t>E</a:t>
              </a:r>
            </a:p>
          </p:txBody>
        </p:sp>
      </p:grpSp>
      <p:sp>
        <p:nvSpPr>
          <p:cNvPr id="29730" name="Line 38"/>
          <p:cNvSpPr>
            <a:spLocks noChangeShapeType="1"/>
          </p:cNvSpPr>
          <p:nvPr/>
        </p:nvSpPr>
        <p:spPr bwMode="auto">
          <a:xfrm flipH="1">
            <a:off x="1117600" y="4770438"/>
            <a:ext cx="322263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31" name="Group 39"/>
          <p:cNvGrpSpPr>
            <a:grpSpLocks/>
          </p:cNvGrpSpPr>
          <p:nvPr/>
        </p:nvGrpSpPr>
        <p:grpSpPr bwMode="auto">
          <a:xfrm>
            <a:off x="1547813" y="3328988"/>
            <a:ext cx="571500" cy="569912"/>
            <a:chOff x="873" y="2289"/>
            <a:chExt cx="360" cy="359"/>
          </a:xfrm>
        </p:grpSpPr>
        <p:sp>
          <p:nvSpPr>
            <p:cNvPr id="29773" name="Oval 40"/>
            <p:cNvSpPr>
              <a:spLocks noChangeArrowheads="1"/>
            </p:cNvSpPr>
            <p:nvPr/>
          </p:nvSpPr>
          <p:spPr bwMode="auto">
            <a:xfrm>
              <a:off x="873" y="2289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4" name="Rectangle 41"/>
            <p:cNvSpPr>
              <a:spLocks noChangeArrowheads="1"/>
            </p:cNvSpPr>
            <p:nvPr/>
          </p:nvSpPr>
          <p:spPr bwMode="auto">
            <a:xfrm>
              <a:off x="942" y="234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rgbClr val="006600"/>
                  </a:solidFill>
                </a:rPr>
                <a:t>C</a:t>
              </a:r>
            </a:p>
          </p:txBody>
        </p:sp>
      </p:grpSp>
      <p:grpSp>
        <p:nvGrpSpPr>
          <p:cNvPr id="29732" name="Group 42"/>
          <p:cNvGrpSpPr>
            <a:grpSpLocks/>
          </p:cNvGrpSpPr>
          <p:nvPr/>
        </p:nvGrpSpPr>
        <p:grpSpPr bwMode="auto">
          <a:xfrm>
            <a:off x="1190625" y="4194175"/>
            <a:ext cx="571500" cy="569913"/>
            <a:chOff x="648" y="2834"/>
            <a:chExt cx="360" cy="359"/>
          </a:xfrm>
        </p:grpSpPr>
        <p:sp>
          <p:nvSpPr>
            <p:cNvPr id="29771" name="Oval 43"/>
            <p:cNvSpPr>
              <a:spLocks noChangeArrowheads="1"/>
            </p:cNvSpPr>
            <p:nvPr/>
          </p:nvSpPr>
          <p:spPr bwMode="auto">
            <a:xfrm>
              <a:off x="648" y="2834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2" name="Rectangle 44"/>
            <p:cNvSpPr>
              <a:spLocks noChangeArrowheads="1"/>
            </p:cNvSpPr>
            <p:nvPr/>
          </p:nvSpPr>
          <p:spPr bwMode="auto">
            <a:xfrm>
              <a:off x="717" y="2887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rgbClr val="006600"/>
                  </a:solidFill>
                </a:rPr>
                <a:t>D</a:t>
              </a:r>
            </a:p>
          </p:txBody>
        </p:sp>
      </p:grpSp>
      <p:sp>
        <p:nvSpPr>
          <p:cNvPr id="29733" name="Line 45"/>
          <p:cNvSpPr>
            <a:spLocks noChangeShapeType="1"/>
          </p:cNvSpPr>
          <p:nvPr/>
        </p:nvSpPr>
        <p:spPr bwMode="auto">
          <a:xfrm flipH="1">
            <a:off x="1812925" y="2987675"/>
            <a:ext cx="138113" cy="338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4" name="Line 46"/>
          <p:cNvSpPr>
            <a:spLocks noChangeShapeType="1"/>
          </p:cNvSpPr>
          <p:nvPr/>
        </p:nvSpPr>
        <p:spPr bwMode="auto">
          <a:xfrm flipH="1">
            <a:off x="1525588" y="3919538"/>
            <a:ext cx="168275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35" name="Group 82"/>
          <p:cNvGrpSpPr>
            <a:grpSpLocks/>
          </p:cNvGrpSpPr>
          <p:nvPr/>
        </p:nvGrpSpPr>
        <p:grpSpPr bwMode="auto">
          <a:xfrm>
            <a:off x="6189663" y="2782888"/>
            <a:ext cx="571500" cy="569912"/>
            <a:chOff x="4229" y="1348"/>
            <a:chExt cx="360" cy="359"/>
          </a:xfrm>
        </p:grpSpPr>
        <p:sp>
          <p:nvSpPr>
            <p:cNvPr id="29769" name="Oval 83"/>
            <p:cNvSpPr>
              <a:spLocks noChangeArrowheads="1"/>
            </p:cNvSpPr>
            <p:nvPr/>
          </p:nvSpPr>
          <p:spPr bwMode="auto">
            <a:xfrm>
              <a:off x="4229" y="1348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0" name="Rectangle 84"/>
            <p:cNvSpPr>
              <a:spLocks noChangeArrowheads="1"/>
            </p:cNvSpPr>
            <p:nvPr/>
          </p:nvSpPr>
          <p:spPr bwMode="auto">
            <a:xfrm>
              <a:off x="4298" y="1401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29736" name="Group 85"/>
          <p:cNvGrpSpPr>
            <a:grpSpLocks/>
          </p:cNvGrpSpPr>
          <p:nvPr/>
        </p:nvGrpSpPr>
        <p:grpSpPr bwMode="auto">
          <a:xfrm>
            <a:off x="5219700" y="3924300"/>
            <a:ext cx="571500" cy="569913"/>
            <a:chOff x="3618" y="2067"/>
            <a:chExt cx="360" cy="359"/>
          </a:xfrm>
        </p:grpSpPr>
        <p:sp>
          <p:nvSpPr>
            <p:cNvPr id="29767" name="Oval 86"/>
            <p:cNvSpPr>
              <a:spLocks noChangeArrowheads="1"/>
            </p:cNvSpPr>
            <p:nvPr/>
          </p:nvSpPr>
          <p:spPr bwMode="auto">
            <a:xfrm>
              <a:off x="3618" y="2067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8" name="Rectangle 87"/>
            <p:cNvSpPr>
              <a:spLocks noChangeArrowheads="1"/>
            </p:cNvSpPr>
            <p:nvPr/>
          </p:nvSpPr>
          <p:spPr bwMode="auto">
            <a:xfrm>
              <a:off x="3687" y="2120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B</a:t>
              </a:r>
            </a:p>
          </p:txBody>
        </p:sp>
      </p:grpSp>
      <p:sp>
        <p:nvSpPr>
          <p:cNvPr id="29737" name="Line 88"/>
          <p:cNvSpPr>
            <a:spLocks noChangeShapeType="1"/>
          </p:cNvSpPr>
          <p:nvPr/>
        </p:nvSpPr>
        <p:spPr bwMode="auto">
          <a:xfrm flipH="1">
            <a:off x="5518150" y="3273425"/>
            <a:ext cx="765175" cy="646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38" name="Group 89"/>
          <p:cNvGrpSpPr>
            <a:grpSpLocks/>
          </p:cNvGrpSpPr>
          <p:nvPr/>
        </p:nvGrpSpPr>
        <p:grpSpPr bwMode="auto">
          <a:xfrm>
            <a:off x="7110413" y="3957638"/>
            <a:ext cx="571500" cy="569912"/>
            <a:chOff x="4809" y="2088"/>
            <a:chExt cx="360" cy="359"/>
          </a:xfrm>
        </p:grpSpPr>
        <p:sp>
          <p:nvSpPr>
            <p:cNvPr id="29765" name="Oval 90"/>
            <p:cNvSpPr>
              <a:spLocks noChangeArrowheads="1"/>
            </p:cNvSpPr>
            <p:nvPr/>
          </p:nvSpPr>
          <p:spPr bwMode="auto">
            <a:xfrm>
              <a:off x="4809" y="2088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6" name="Rectangle 91"/>
            <p:cNvSpPr>
              <a:spLocks noChangeArrowheads="1"/>
            </p:cNvSpPr>
            <p:nvPr/>
          </p:nvSpPr>
          <p:spPr bwMode="auto">
            <a:xfrm>
              <a:off x="4878" y="2141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C</a:t>
              </a:r>
            </a:p>
          </p:txBody>
        </p:sp>
      </p:grpSp>
      <p:grpSp>
        <p:nvGrpSpPr>
          <p:cNvPr id="29739" name="Group 92"/>
          <p:cNvGrpSpPr>
            <a:grpSpLocks/>
          </p:cNvGrpSpPr>
          <p:nvPr/>
        </p:nvGrpSpPr>
        <p:grpSpPr bwMode="auto">
          <a:xfrm>
            <a:off x="7620000" y="5030788"/>
            <a:ext cx="571500" cy="569912"/>
            <a:chOff x="5130" y="2764"/>
            <a:chExt cx="360" cy="359"/>
          </a:xfrm>
        </p:grpSpPr>
        <p:sp>
          <p:nvSpPr>
            <p:cNvPr id="29763" name="Oval 93"/>
            <p:cNvSpPr>
              <a:spLocks noChangeArrowheads="1"/>
            </p:cNvSpPr>
            <p:nvPr/>
          </p:nvSpPr>
          <p:spPr bwMode="auto">
            <a:xfrm>
              <a:off x="5130" y="2764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4" name="Rectangle 94"/>
            <p:cNvSpPr>
              <a:spLocks noChangeArrowheads="1"/>
            </p:cNvSpPr>
            <p:nvPr/>
          </p:nvSpPr>
          <p:spPr bwMode="auto">
            <a:xfrm>
              <a:off x="5199" y="2817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G</a:t>
              </a:r>
            </a:p>
          </p:txBody>
        </p:sp>
      </p:grpSp>
      <p:sp>
        <p:nvSpPr>
          <p:cNvPr id="29740" name="Line 95"/>
          <p:cNvSpPr>
            <a:spLocks noChangeShapeType="1"/>
          </p:cNvSpPr>
          <p:nvPr/>
        </p:nvSpPr>
        <p:spPr bwMode="auto">
          <a:xfrm>
            <a:off x="7561263" y="4516438"/>
            <a:ext cx="287337" cy="492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41" name="Group 96"/>
          <p:cNvGrpSpPr>
            <a:grpSpLocks/>
          </p:cNvGrpSpPr>
          <p:nvPr/>
        </p:nvGrpSpPr>
        <p:grpSpPr bwMode="auto">
          <a:xfrm>
            <a:off x="5748338" y="5080000"/>
            <a:ext cx="571500" cy="569913"/>
            <a:chOff x="3951" y="2795"/>
            <a:chExt cx="360" cy="359"/>
          </a:xfrm>
        </p:grpSpPr>
        <p:sp>
          <p:nvSpPr>
            <p:cNvPr id="29761" name="Oval 97"/>
            <p:cNvSpPr>
              <a:spLocks noChangeArrowheads="1"/>
            </p:cNvSpPr>
            <p:nvPr/>
          </p:nvSpPr>
          <p:spPr bwMode="auto">
            <a:xfrm>
              <a:off x="3951" y="2795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2" name="Rectangle 98"/>
            <p:cNvSpPr>
              <a:spLocks noChangeArrowheads="1"/>
            </p:cNvSpPr>
            <p:nvPr/>
          </p:nvSpPr>
          <p:spPr bwMode="auto">
            <a:xfrm>
              <a:off x="4020" y="2848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E</a:t>
              </a:r>
            </a:p>
          </p:txBody>
        </p:sp>
      </p:grpSp>
      <p:grpSp>
        <p:nvGrpSpPr>
          <p:cNvPr id="29742" name="Group 99"/>
          <p:cNvGrpSpPr>
            <a:grpSpLocks/>
          </p:cNvGrpSpPr>
          <p:nvPr/>
        </p:nvGrpSpPr>
        <p:grpSpPr bwMode="auto">
          <a:xfrm>
            <a:off x="5289550" y="6288088"/>
            <a:ext cx="571500" cy="569912"/>
            <a:chOff x="3662" y="3556"/>
            <a:chExt cx="360" cy="359"/>
          </a:xfrm>
        </p:grpSpPr>
        <p:sp>
          <p:nvSpPr>
            <p:cNvPr id="29759" name="Oval 100"/>
            <p:cNvSpPr>
              <a:spLocks noChangeArrowheads="1"/>
            </p:cNvSpPr>
            <p:nvPr/>
          </p:nvSpPr>
          <p:spPr bwMode="auto">
            <a:xfrm>
              <a:off x="3662" y="3556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0" name="Rectangle 101"/>
            <p:cNvSpPr>
              <a:spLocks noChangeArrowheads="1"/>
            </p:cNvSpPr>
            <p:nvPr/>
          </p:nvSpPr>
          <p:spPr bwMode="auto">
            <a:xfrm>
              <a:off x="3731" y="3609"/>
              <a:ext cx="1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I</a:t>
              </a:r>
            </a:p>
          </p:txBody>
        </p:sp>
      </p:grpSp>
      <p:sp>
        <p:nvSpPr>
          <p:cNvPr id="29743" name="Line 102"/>
          <p:cNvSpPr>
            <a:spLocks noChangeShapeType="1"/>
          </p:cNvSpPr>
          <p:nvPr/>
        </p:nvSpPr>
        <p:spPr bwMode="auto">
          <a:xfrm>
            <a:off x="5145088" y="5670550"/>
            <a:ext cx="423862" cy="612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44" name="Group 103"/>
          <p:cNvGrpSpPr>
            <a:grpSpLocks/>
          </p:cNvGrpSpPr>
          <p:nvPr/>
        </p:nvGrpSpPr>
        <p:grpSpPr bwMode="auto">
          <a:xfrm>
            <a:off x="4759325" y="5062538"/>
            <a:ext cx="571500" cy="569912"/>
            <a:chOff x="3328" y="2784"/>
            <a:chExt cx="360" cy="359"/>
          </a:xfrm>
        </p:grpSpPr>
        <p:sp>
          <p:nvSpPr>
            <p:cNvPr id="29757" name="Oval 104"/>
            <p:cNvSpPr>
              <a:spLocks noChangeArrowheads="1"/>
            </p:cNvSpPr>
            <p:nvPr/>
          </p:nvSpPr>
          <p:spPr bwMode="auto">
            <a:xfrm>
              <a:off x="3328" y="2784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8" name="Rectangle 105"/>
            <p:cNvSpPr>
              <a:spLocks noChangeArrowheads="1"/>
            </p:cNvSpPr>
            <p:nvPr/>
          </p:nvSpPr>
          <p:spPr bwMode="auto">
            <a:xfrm>
              <a:off x="3397" y="2837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D</a:t>
              </a:r>
            </a:p>
          </p:txBody>
        </p:sp>
      </p:grpSp>
      <p:grpSp>
        <p:nvGrpSpPr>
          <p:cNvPr id="29745" name="Group 106"/>
          <p:cNvGrpSpPr>
            <a:grpSpLocks/>
          </p:cNvGrpSpPr>
          <p:nvPr/>
        </p:nvGrpSpPr>
        <p:grpSpPr bwMode="auto">
          <a:xfrm>
            <a:off x="4198938" y="6251575"/>
            <a:ext cx="571500" cy="569913"/>
            <a:chOff x="2975" y="3533"/>
            <a:chExt cx="360" cy="359"/>
          </a:xfrm>
        </p:grpSpPr>
        <p:sp>
          <p:nvSpPr>
            <p:cNvPr id="29755" name="Oval 107"/>
            <p:cNvSpPr>
              <a:spLocks noChangeArrowheads="1"/>
            </p:cNvSpPr>
            <p:nvPr/>
          </p:nvSpPr>
          <p:spPr bwMode="auto">
            <a:xfrm>
              <a:off x="2975" y="3533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6" name="Rectangle 108"/>
            <p:cNvSpPr>
              <a:spLocks noChangeArrowheads="1"/>
            </p:cNvSpPr>
            <p:nvPr/>
          </p:nvSpPr>
          <p:spPr bwMode="auto">
            <a:xfrm>
              <a:off x="3044" y="3586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H</a:t>
              </a:r>
            </a:p>
          </p:txBody>
        </p:sp>
      </p:grpSp>
      <p:grpSp>
        <p:nvGrpSpPr>
          <p:cNvPr id="29746" name="Group 109"/>
          <p:cNvGrpSpPr>
            <a:grpSpLocks/>
          </p:cNvGrpSpPr>
          <p:nvPr/>
        </p:nvGrpSpPr>
        <p:grpSpPr bwMode="auto">
          <a:xfrm>
            <a:off x="6648450" y="5029200"/>
            <a:ext cx="571500" cy="569913"/>
            <a:chOff x="4518" y="2763"/>
            <a:chExt cx="360" cy="359"/>
          </a:xfrm>
        </p:grpSpPr>
        <p:sp>
          <p:nvSpPr>
            <p:cNvPr id="29753" name="Oval 110"/>
            <p:cNvSpPr>
              <a:spLocks noChangeArrowheads="1"/>
            </p:cNvSpPr>
            <p:nvPr/>
          </p:nvSpPr>
          <p:spPr bwMode="auto">
            <a:xfrm>
              <a:off x="4518" y="2763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4" name="Rectangle 111"/>
            <p:cNvSpPr>
              <a:spLocks noChangeArrowheads="1"/>
            </p:cNvSpPr>
            <p:nvPr/>
          </p:nvSpPr>
          <p:spPr bwMode="auto">
            <a:xfrm>
              <a:off x="4587" y="28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F</a:t>
              </a:r>
            </a:p>
          </p:txBody>
        </p:sp>
      </p:grpSp>
      <p:sp>
        <p:nvSpPr>
          <p:cNvPr id="29747" name="Line 112"/>
          <p:cNvSpPr>
            <a:spLocks noChangeShapeType="1"/>
          </p:cNvSpPr>
          <p:nvPr/>
        </p:nvSpPr>
        <p:spPr bwMode="auto">
          <a:xfrm flipH="1">
            <a:off x="6913563" y="4514850"/>
            <a:ext cx="322262" cy="493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8" name="Line 113"/>
          <p:cNvSpPr>
            <a:spLocks noChangeShapeType="1"/>
          </p:cNvSpPr>
          <p:nvPr/>
        </p:nvSpPr>
        <p:spPr bwMode="auto">
          <a:xfrm>
            <a:off x="5603875" y="4464050"/>
            <a:ext cx="373063" cy="612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9" name="Line 114"/>
          <p:cNvSpPr>
            <a:spLocks noChangeShapeType="1"/>
          </p:cNvSpPr>
          <p:nvPr/>
        </p:nvSpPr>
        <p:spPr bwMode="auto">
          <a:xfrm flipH="1">
            <a:off x="5024438" y="4446588"/>
            <a:ext cx="323850" cy="612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50" name="Line 115"/>
          <p:cNvSpPr>
            <a:spLocks noChangeShapeType="1"/>
          </p:cNvSpPr>
          <p:nvPr/>
        </p:nvSpPr>
        <p:spPr bwMode="auto">
          <a:xfrm flipH="1">
            <a:off x="4479925" y="5653088"/>
            <a:ext cx="425450" cy="579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51" name="Line 116"/>
          <p:cNvSpPr>
            <a:spLocks noChangeShapeType="1"/>
          </p:cNvSpPr>
          <p:nvPr/>
        </p:nvSpPr>
        <p:spPr bwMode="auto">
          <a:xfrm>
            <a:off x="6657975" y="3290888"/>
            <a:ext cx="714375" cy="663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52" name="Text Box 117"/>
          <p:cNvSpPr txBox="1">
            <a:spLocks noChangeArrowheads="1"/>
          </p:cNvSpPr>
          <p:nvPr/>
        </p:nvSpPr>
        <p:spPr bwMode="auto">
          <a:xfrm>
            <a:off x="4651375" y="1012825"/>
            <a:ext cx="28829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CC3300"/>
                </a:solidFill>
              </a:rPr>
              <a:t>(1) waste space</a:t>
            </a:r>
          </a:p>
          <a:p>
            <a:r>
              <a:rPr lang="en-US" altLang="zh-TW" sz="2400" b="1">
                <a:solidFill>
                  <a:srgbClr val="CC3300"/>
                </a:solidFill>
              </a:rPr>
              <a:t>(2) insertion/deletion</a:t>
            </a:r>
          </a:p>
          <a:p>
            <a:r>
              <a:rPr lang="en-US" altLang="zh-TW" sz="2400" b="1">
                <a:solidFill>
                  <a:srgbClr val="CC3300"/>
                </a:solidFill>
              </a:rPr>
              <a:t>     problem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0" y="36195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Linked Representation</a:t>
            </a:r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857250" y="1409700"/>
            <a:ext cx="9163050" cy="238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typedef struct node *tree_pointer;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typedef struct node {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int data;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tree_pointer left_child, right_child;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};</a:t>
            </a:r>
            <a:endParaRPr lang="en-US" altLang="zh-TW" sz="3200">
              <a:solidFill>
                <a:schemeClr val="tx1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endParaRPr lang="en-US" altLang="zh-TW" sz="3200">
              <a:solidFill>
                <a:schemeClr val="tx1"/>
              </a:solidFill>
            </a:endParaRPr>
          </a:p>
        </p:txBody>
      </p:sp>
      <p:sp>
        <p:nvSpPr>
          <p:cNvPr id="30726" name="Rectangle 4"/>
          <p:cNvSpPr>
            <a:spLocks noChangeArrowheads="1"/>
          </p:cNvSpPr>
          <p:nvPr/>
        </p:nvSpPr>
        <p:spPr bwMode="auto">
          <a:xfrm>
            <a:off x="1130300" y="4525963"/>
            <a:ext cx="4105275" cy="819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Line 5"/>
          <p:cNvSpPr>
            <a:spLocks noChangeShapeType="1"/>
          </p:cNvSpPr>
          <p:nvPr/>
        </p:nvSpPr>
        <p:spPr bwMode="auto">
          <a:xfrm>
            <a:off x="2605088" y="4537075"/>
            <a:ext cx="0" cy="815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Line 6"/>
          <p:cNvSpPr>
            <a:spLocks noChangeShapeType="1"/>
          </p:cNvSpPr>
          <p:nvPr/>
        </p:nvSpPr>
        <p:spPr bwMode="auto">
          <a:xfrm>
            <a:off x="3573463" y="4537075"/>
            <a:ext cx="0" cy="798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Rectangle 7"/>
          <p:cNvSpPr>
            <a:spLocks noChangeArrowheads="1"/>
          </p:cNvSpPr>
          <p:nvPr/>
        </p:nvSpPr>
        <p:spPr bwMode="auto">
          <a:xfrm>
            <a:off x="2733675" y="4795838"/>
            <a:ext cx="690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30730" name="Rectangle 8"/>
          <p:cNvSpPr>
            <a:spLocks noChangeArrowheads="1"/>
          </p:cNvSpPr>
          <p:nvPr/>
        </p:nvSpPr>
        <p:spPr bwMode="auto">
          <a:xfrm>
            <a:off x="1168400" y="4795838"/>
            <a:ext cx="134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left_child</a:t>
            </a:r>
          </a:p>
        </p:txBody>
      </p:sp>
      <p:sp>
        <p:nvSpPr>
          <p:cNvPr id="30731" name="Rectangle 9"/>
          <p:cNvSpPr>
            <a:spLocks noChangeArrowheads="1"/>
          </p:cNvSpPr>
          <p:nvPr/>
        </p:nvSpPr>
        <p:spPr bwMode="auto">
          <a:xfrm>
            <a:off x="3668713" y="4779963"/>
            <a:ext cx="1519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right_child</a:t>
            </a:r>
          </a:p>
        </p:txBody>
      </p:sp>
      <p:sp>
        <p:nvSpPr>
          <p:cNvPr id="30732" name="Oval 10"/>
          <p:cNvSpPr>
            <a:spLocks noChangeArrowheads="1"/>
          </p:cNvSpPr>
          <p:nvPr/>
        </p:nvSpPr>
        <p:spPr bwMode="auto">
          <a:xfrm>
            <a:off x="7008813" y="3940175"/>
            <a:ext cx="939800" cy="87153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Rectangle 11"/>
          <p:cNvSpPr>
            <a:spLocks noChangeArrowheads="1"/>
          </p:cNvSpPr>
          <p:nvPr/>
        </p:nvSpPr>
        <p:spPr bwMode="auto">
          <a:xfrm>
            <a:off x="7131050" y="4176713"/>
            <a:ext cx="690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30734" name="Line 12"/>
          <p:cNvSpPr>
            <a:spLocks noChangeShapeType="1"/>
          </p:cNvSpPr>
          <p:nvPr/>
        </p:nvSpPr>
        <p:spPr bwMode="auto">
          <a:xfrm flipH="1">
            <a:off x="6391275" y="4646613"/>
            <a:ext cx="679450" cy="681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Line 13"/>
          <p:cNvSpPr>
            <a:spLocks noChangeShapeType="1"/>
          </p:cNvSpPr>
          <p:nvPr/>
        </p:nvSpPr>
        <p:spPr bwMode="auto">
          <a:xfrm>
            <a:off x="7854950" y="4664075"/>
            <a:ext cx="661988" cy="663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Rectangle 14"/>
          <p:cNvSpPr>
            <a:spLocks noChangeArrowheads="1"/>
          </p:cNvSpPr>
          <p:nvPr/>
        </p:nvSpPr>
        <p:spPr bwMode="auto">
          <a:xfrm>
            <a:off x="5702300" y="5383213"/>
            <a:ext cx="134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left_child</a:t>
            </a:r>
          </a:p>
        </p:txBody>
      </p:sp>
      <p:sp>
        <p:nvSpPr>
          <p:cNvPr id="30737" name="Rectangle 15"/>
          <p:cNvSpPr>
            <a:spLocks noChangeArrowheads="1"/>
          </p:cNvSpPr>
          <p:nvPr/>
        </p:nvSpPr>
        <p:spPr bwMode="auto">
          <a:xfrm>
            <a:off x="7624763" y="5346700"/>
            <a:ext cx="1519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right_child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0" y="60960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Binary Tree Traversals</a:t>
            </a:r>
          </a:p>
        </p:txBody>
      </p:sp>
      <p:sp>
        <p:nvSpPr>
          <p:cNvPr id="31749" name="Rectangle 3"/>
          <p:cNvSpPr>
            <a:spLocks noChangeArrowheads="1"/>
          </p:cNvSpPr>
          <p:nvPr/>
        </p:nvSpPr>
        <p:spPr bwMode="auto">
          <a:xfrm>
            <a:off x="895350" y="1943100"/>
            <a:ext cx="9163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</a:rPr>
              <a:t>Let L, V, and R stand for moving left, visiting </a:t>
            </a:r>
            <a:br>
              <a:rPr lang="en-US" altLang="zh-TW" sz="3200">
                <a:solidFill>
                  <a:schemeClr val="tx1"/>
                </a:solidFill>
              </a:rPr>
            </a:br>
            <a:r>
              <a:rPr lang="en-US" altLang="zh-TW" sz="3200">
                <a:solidFill>
                  <a:schemeClr val="tx1"/>
                </a:solidFill>
              </a:rPr>
              <a:t>the node, and moving right.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</a:rPr>
              <a:t>There are six possible combinations of traversal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</a:rPr>
              <a:t>LVR, LRV, VLR, VRL, RVL, RLV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</a:rPr>
              <a:t>Adopt convention that we traverse left before </a:t>
            </a:r>
            <a:br>
              <a:rPr lang="en-US" altLang="zh-TW" sz="3200">
                <a:solidFill>
                  <a:schemeClr val="tx1"/>
                </a:solidFill>
              </a:rPr>
            </a:br>
            <a:r>
              <a:rPr lang="en-US" altLang="zh-TW" sz="3200">
                <a:solidFill>
                  <a:schemeClr val="tx1"/>
                </a:solidFill>
              </a:rPr>
              <a:t>right, only 3 traversals remain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</a:rPr>
              <a:t>LVR, LRV, VLR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</a:rPr>
              <a:t>inorder, postorder, preorder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ChangeArrowheads="1"/>
          </p:cNvSpPr>
          <p:nvPr/>
        </p:nvSpPr>
        <p:spPr bwMode="auto">
          <a:xfrm>
            <a:off x="342900" y="48895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Arithmetic Expression Using BT</a:t>
            </a:r>
          </a:p>
        </p:txBody>
      </p:sp>
      <p:grpSp>
        <p:nvGrpSpPr>
          <p:cNvPr id="32773" name="Group 3"/>
          <p:cNvGrpSpPr>
            <a:grpSpLocks/>
          </p:cNvGrpSpPr>
          <p:nvPr/>
        </p:nvGrpSpPr>
        <p:grpSpPr bwMode="auto">
          <a:xfrm>
            <a:off x="4375150" y="1768475"/>
            <a:ext cx="571500" cy="569913"/>
            <a:chOff x="2664" y="1090"/>
            <a:chExt cx="360" cy="359"/>
          </a:xfrm>
        </p:grpSpPr>
        <p:sp>
          <p:nvSpPr>
            <p:cNvPr id="32827" name="Oval 4"/>
            <p:cNvSpPr>
              <a:spLocks noChangeArrowheads="1"/>
            </p:cNvSpPr>
            <p:nvPr/>
          </p:nvSpPr>
          <p:spPr bwMode="auto">
            <a:xfrm>
              <a:off x="2664" y="1090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8" name="Rectangle 5"/>
            <p:cNvSpPr>
              <a:spLocks noChangeArrowheads="1"/>
            </p:cNvSpPr>
            <p:nvPr/>
          </p:nvSpPr>
          <p:spPr bwMode="auto">
            <a:xfrm>
              <a:off x="2733" y="1143"/>
              <a:ext cx="2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+</a:t>
              </a:r>
            </a:p>
          </p:txBody>
        </p:sp>
      </p:grpSp>
      <p:grpSp>
        <p:nvGrpSpPr>
          <p:cNvPr id="32774" name="Group 6"/>
          <p:cNvGrpSpPr>
            <a:grpSpLocks/>
          </p:cNvGrpSpPr>
          <p:nvPr/>
        </p:nvGrpSpPr>
        <p:grpSpPr bwMode="auto">
          <a:xfrm>
            <a:off x="3763963" y="2671763"/>
            <a:ext cx="571500" cy="569912"/>
            <a:chOff x="2279" y="1659"/>
            <a:chExt cx="360" cy="359"/>
          </a:xfrm>
        </p:grpSpPr>
        <p:sp>
          <p:nvSpPr>
            <p:cNvPr id="32825" name="Oval 7"/>
            <p:cNvSpPr>
              <a:spLocks noChangeArrowheads="1"/>
            </p:cNvSpPr>
            <p:nvPr/>
          </p:nvSpPr>
          <p:spPr bwMode="auto">
            <a:xfrm>
              <a:off x="2279" y="1659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6" name="Rectangle 8"/>
            <p:cNvSpPr>
              <a:spLocks noChangeArrowheads="1"/>
            </p:cNvSpPr>
            <p:nvPr/>
          </p:nvSpPr>
          <p:spPr bwMode="auto">
            <a:xfrm>
              <a:off x="2348" y="171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*</a:t>
              </a:r>
            </a:p>
          </p:txBody>
        </p:sp>
      </p:grpSp>
      <p:sp>
        <p:nvSpPr>
          <p:cNvPr id="32775" name="Line 9"/>
          <p:cNvSpPr>
            <a:spLocks noChangeShapeType="1"/>
          </p:cNvSpPr>
          <p:nvPr/>
        </p:nvSpPr>
        <p:spPr bwMode="auto">
          <a:xfrm flipH="1">
            <a:off x="4146550" y="2327275"/>
            <a:ext cx="341313" cy="357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76" name="Group 10"/>
          <p:cNvGrpSpPr>
            <a:grpSpLocks/>
          </p:cNvGrpSpPr>
          <p:nvPr/>
        </p:nvGrpSpPr>
        <p:grpSpPr bwMode="auto">
          <a:xfrm>
            <a:off x="1755775" y="5373688"/>
            <a:ext cx="571500" cy="569912"/>
            <a:chOff x="1014" y="3361"/>
            <a:chExt cx="360" cy="359"/>
          </a:xfrm>
        </p:grpSpPr>
        <p:sp>
          <p:nvSpPr>
            <p:cNvPr id="32823" name="Oval 11"/>
            <p:cNvSpPr>
              <a:spLocks noChangeArrowheads="1"/>
            </p:cNvSpPr>
            <p:nvPr/>
          </p:nvSpPr>
          <p:spPr bwMode="auto">
            <a:xfrm>
              <a:off x="1014" y="3361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4" name="Rectangle 12"/>
            <p:cNvSpPr>
              <a:spLocks noChangeArrowheads="1"/>
            </p:cNvSpPr>
            <p:nvPr/>
          </p:nvSpPr>
          <p:spPr bwMode="auto">
            <a:xfrm>
              <a:off x="1083" y="3414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A</a:t>
              </a:r>
            </a:p>
          </p:txBody>
        </p:sp>
      </p:grpSp>
      <p:sp>
        <p:nvSpPr>
          <p:cNvPr id="32777" name="Line 13"/>
          <p:cNvSpPr>
            <a:spLocks noChangeShapeType="1"/>
          </p:cNvSpPr>
          <p:nvPr/>
        </p:nvSpPr>
        <p:spPr bwMode="auto">
          <a:xfrm flipH="1">
            <a:off x="2071688" y="5027613"/>
            <a:ext cx="439737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78" name="Group 14"/>
          <p:cNvGrpSpPr>
            <a:grpSpLocks/>
          </p:cNvGrpSpPr>
          <p:nvPr/>
        </p:nvGrpSpPr>
        <p:grpSpPr bwMode="auto">
          <a:xfrm>
            <a:off x="3079750" y="3586163"/>
            <a:ext cx="571500" cy="569912"/>
            <a:chOff x="1848" y="2235"/>
            <a:chExt cx="360" cy="359"/>
          </a:xfrm>
        </p:grpSpPr>
        <p:sp>
          <p:nvSpPr>
            <p:cNvPr id="32821" name="Oval 15"/>
            <p:cNvSpPr>
              <a:spLocks noChangeArrowheads="1"/>
            </p:cNvSpPr>
            <p:nvPr/>
          </p:nvSpPr>
          <p:spPr bwMode="auto">
            <a:xfrm>
              <a:off x="1848" y="2235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2" name="Rectangle 16"/>
            <p:cNvSpPr>
              <a:spLocks noChangeArrowheads="1"/>
            </p:cNvSpPr>
            <p:nvPr/>
          </p:nvSpPr>
          <p:spPr bwMode="auto">
            <a:xfrm>
              <a:off x="1917" y="228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*</a:t>
              </a:r>
            </a:p>
          </p:txBody>
        </p:sp>
      </p:grpSp>
      <p:grpSp>
        <p:nvGrpSpPr>
          <p:cNvPr id="32779" name="Group 17"/>
          <p:cNvGrpSpPr>
            <a:grpSpLocks/>
          </p:cNvGrpSpPr>
          <p:nvPr/>
        </p:nvGrpSpPr>
        <p:grpSpPr bwMode="auto">
          <a:xfrm>
            <a:off x="2400300" y="4502150"/>
            <a:ext cx="571500" cy="569913"/>
            <a:chOff x="1420" y="2812"/>
            <a:chExt cx="360" cy="359"/>
          </a:xfrm>
        </p:grpSpPr>
        <p:sp>
          <p:nvSpPr>
            <p:cNvPr id="32819" name="Oval 18"/>
            <p:cNvSpPr>
              <a:spLocks noChangeArrowheads="1"/>
            </p:cNvSpPr>
            <p:nvPr/>
          </p:nvSpPr>
          <p:spPr bwMode="auto">
            <a:xfrm>
              <a:off x="1420" y="2812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0" name="Rectangle 19"/>
            <p:cNvSpPr>
              <a:spLocks noChangeArrowheads="1"/>
            </p:cNvSpPr>
            <p:nvPr/>
          </p:nvSpPr>
          <p:spPr bwMode="auto">
            <a:xfrm>
              <a:off x="1489" y="2865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/</a:t>
              </a:r>
            </a:p>
          </p:txBody>
        </p:sp>
      </p:grpSp>
      <p:sp>
        <p:nvSpPr>
          <p:cNvPr id="32780" name="Line 20"/>
          <p:cNvSpPr>
            <a:spLocks noChangeShapeType="1"/>
          </p:cNvSpPr>
          <p:nvPr/>
        </p:nvSpPr>
        <p:spPr bwMode="auto">
          <a:xfrm flipH="1">
            <a:off x="3363913" y="3211513"/>
            <a:ext cx="492125" cy="357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21"/>
          <p:cNvSpPr>
            <a:spLocks noChangeShapeType="1"/>
          </p:cNvSpPr>
          <p:nvPr/>
        </p:nvSpPr>
        <p:spPr bwMode="auto">
          <a:xfrm flipH="1">
            <a:off x="2684463" y="4125913"/>
            <a:ext cx="490537" cy="377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82" name="Group 22"/>
          <p:cNvGrpSpPr>
            <a:grpSpLocks/>
          </p:cNvGrpSpPr>
          <p:nvPr/>
        </p:nvGrpSpPr>
        <p:grpSpPr bwMode="auto">
          <a:xfrm>
            <a:off x="5038725" y="2686050"/>
            <a:ext cx="571500" cy="569913"/>
            <a:chOff x="3082" y="1668"/>
            <a:chExt cx="360" cy="359"/>
          </a:xfrm>
        </p:grpSpPr>
        <p:sp>
          <p:nvSpPr>
            <p:cNvPr id="32817" name="Oval 23"/>
            <p:cNvSpPr>
              <a:spLocks noChangeArrowheads="1"/>
            </p:cNvSpPr>
            <p:nvPr/>
          </p:nvSpPr>
          <p:spPr bwMode="auto">
            <a:xfrm>
              <a:off x="3082" y="1668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8" name="Rectangle 24"/>
            <p:cNvSpPr>
              <a:spLocks noChangeArrowheads="1"/>
            </p:cNvSpPr>
            <p:nvPr/>
          </p:nvSpPr>
          <p:spPr bwMode="auto">
            <a:xfrm>
              <a:off x="3151" y="1721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E</a:t>
              </a:r>
            </a:p>
          </p:txBody>
        </p:sp>
      </p:grpSp>
      <p:grpSp>
        <p:nvGrpSpPr>
          <p:cNvPr id="32783" name="Group 25"/>
          <p:cNvGrpSpPr>
            <a:grpSpLocks/>
          </p:cNvGrpSpPr>
          <p:nvPr/>
        </p:nvGrpSpPr>
        <p:grpSpPr bwMode="auto">
          <a:xfrm>
            <a:off x="4375150" y="3587750"/>
            <a:ext cx="571500" cy="569913"/>
            <a:chOff x="2664" y="2236"/>
            <a:chExt cx="360" cy="359"/>
          </a:xfrm>
        </p:grpSpPr>
        <p:sp>
          <p:nvSpPr>
            <p:cNvPr id="32815" name="Oval 26"/>
            <p:cNvSpPr>
              <a:spLocks noChangeArrowheads="1"/>
            </p:cNvSpPr>
            <p:nvPr/>
          </p:nvSpPr>
          <p:spPr bwMode="auto">
            <a:xfrm>
              <a:off x="2664" y="2236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6" name="Rectangle 27"/>
            <p:cNvSpPr>
              <a:spLocks noChangeArrowheads="1"/>
            </p:cNvSpPr>
            <p:nvPr/>
          </p:nvSpPr>
          <p:spPr bwMode="auto">
            <a:xfrm>
              <a:off x="2733" y="2289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D</a:t>
              </a:r>
            </a:p>
          </p:txBody>
        </p:sp>
      </p:grpSp>
      <p:grpSp>
        <p:nvGrpSpPr>
          <p:cNvPr id="32784" name="Group 28"/>
          <p:cNvGrpSpPr>
            <a:grpSpLocks/>
          </p:cNvGrpSpPr>
          <p:nvPr/>
        </p:nvGrpSpPr>
        <p:grpSpPr bwMode="auto">
          <a:xfrm>
            <a:off x="3746500" y="4471988"/>
            <a:ext cx="571500" cy="569912"/>
            <a:chOff x="2268" y="2793"/>
            <a:chExt cx="360" cy="359"/>
          </a:xfrm>
        </p:grpSpPr>
        <p:sp>
          <p:nvSpPr>
            <p:cNvPr id="32813" name="Oval 29"/>
            <p:cNvSpPr>
              <a:spLocks noChangeArrowheads="1"/>
            </p:cNvSpPr>
            <p:nvPr/>
          </p:nvSpPr>
          <p:spPr bwMode="auto">
            <a:xfrm>
              <a:off x="2268" y="2793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4" name="Rectangle 30"/>
            <p:cNvSpPr>
              <a:spLocks noChangeArrowheads="1"/>
            </p:cNvSpPr>
            <p:nvPr/>
          </p:nvSpPr>
          <p:spPr bwMode="auto">
            <a:xfrm>
              <a:off x="2337" y="2846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32785" name="Line 31"/>
          <p:cNvSpPr>
            <a:spLocks noChangeShapeType="1"/>
          </p:cNvSpPr>
          <p:nvPr/>
        </p:nvSpPr>
        <p:spPr bwMode="auto">
          <a:xfrm>
            <a:off x="4845050" y="2309813"/>
            <a:ext cx="441325" cy="357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32"/>
          <p:cNvSpPr>
            <a:spLocks noChangeShapeType="1"/>
          </p:cNvSpPr>
          <p:nvPr/>
        </p:nvSpPr>
        <p:spPr bwMode="auto">
          <a:xfrm>
            <a:off x="4181475" y="3228975"/>
            <a:ext cx="458788" cy="357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Line 33"/>
          <p:cNvSpPr>
            <a:spLocks noChangeShapeType="1"/>
          </p:cNvSpPr>
          <p:nvPr/>
        </p:nvSpPr>
        <p:spPr bwMode="auto">
          <a:xfrm>
            <a:off x="3586163" y="4078288"/>
            <a:ext cx="390525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88" name="Group 34"/>
          <p:cNvGrpSpPr>
            <a:grpSpLocks/>
          </p:cNvGrpSpPr>
          <p:nvPr/>
        </p:nvGrpSpPr>
        <p:grpSpPr bwMode="auto">
          <a:xfrm>
            <a:off x="3032125" y="5372100"/>
            <a:ext cx="571500" cy="569913"/>
            <a:chOff x="1818" y="3360"/>
            <a:chExt cx="360" cy="359"/>
          </a:xfrm>
        </p:grpSpPr>
        <p:sp>
          <p:nvSpPr>
            <p:cNvPr id="32811" name="Oval 35"/>
            <p:cNvSpPr>
              <a:spLocks noChangeArrowheads="1"/>
            </p:cNvSpPr>
            <p:nvPr/>
          </p:nvSpPr>
          <p:spPr bwMode="auto">
            <a:xfrm>
              <a:off x="1818" y="3360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2" name="Rectangle 36"/>
            <p:cNvSpPr>
              <a:spLocks noChangeArrowheads="1"/>
            </p:cNvSpPr>
            <p:nvPr/>
          </p:nvSpPr>
          <p:spPr bwMode="auto">
            <a:xfrm>
              <a:off x="1887" y="3413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B</a:t>
              </a:r>
            </a:p>
          </p:txBody>
        </p:sp>
      </p:grpSp>
      <p:sp>
        <p:nvSpPr>
          <p:cNvPr id="32789" name="Line 37"/>
          <p:cNvSpPr>
            <a:spLocks noChangeShapeType="1"/>
          </p:cNvSpPr>
          <p:nvPr/>
        </p:nvSpPr>
        <p:spPr bwMode="auto">
          <a:xfrm>
            <a:off x="2836863" y="5030788"/>
            <a:ext cx="425450" cy="322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Rectangle 38"/>
          <p:cNvSpPr>
            <a:spLocks noChangeArrowheads="1"/>
          </p:cNvSpPr>
          <p:nvPr/>
        </p:nvSpPr>
        <p:spPr bwMode="auto">
          <a:xfrm>
            <a:off x="1516063" y="6296025"/>
            <a:ext cx="412750" cy="2079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1" name="Rectangle 39"/>
          <p:cNvSpPr>
            <a:spLocks noChangeArrowheads="1"/>
          </p:cNvSpPr>
          <p:nvPr/>
        </p:nvSpPr>
        <p:spPr bwMode="auto">
          <a:xfrm>
            <a:off x="2109788" y="6296025"/>
            <a:ext cx="412750" cy="2079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2" name="Line 40"/>
          <p:cNvSpPr>
            <a:spLocks noChangeShapeType="1"/>
          </p:cNvSpPr>
          <p:nvPr/>
        </p:nvSpPr>
        <p:spPr bwMode="auto">
          <a:xfrm flipH="1">
            <a:off x="1714500" y="5949950"/>
            <a:ext cx="185738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Line 41"/>
          <p:cNvSpPr>
            <a:spLocks noChangeShapeType="1"/>
          </p:cNvSpPr>
          <p:nvPr/>
        </p:nvSpPr>
        <p:spPr bwMode="auto">
          <a:xfrm>
            <a:off x="2155825" y="5932488"/>
            <a:ext cx="169863" cy="357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Rectangle 42"/>
          <p:cNvSpPr>
            <a:spLocks noChangeArrowheads="1"/>
          </p:cNvSpPr>
          <p:nvPr/>
        </p:nvSpPr>
        <p:spPr bwMode="auto">
          <a:xfrm>
            <a:off x="2808288" y="6313488"/>
            <a:ext cx="412750" cy="2079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5" name="Rectangle 43"/>
          <p:cNvSpPr>
            <a:spLocks noChangeArrowheads="1"/>
          </p:cNvSpPr>
          <p:nvPr/>
        </p:nvSpPr>
        <p:spPr bwMode="auto">
          <a:xfrm>
            <a:off x="3402013" y="6313488"/>
            <a:ext cx="412750" cy="2079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6" name="Line 44"/>
          <p:cNvSpPr>
            <a:spLocks noChangeShapeType="1"/>
          </p:cNvSpPr>
          <p:nvPr/>
        </p:nvSpPr>
        <p:spPr bwMode="auto">
          <a:xfrm flipH="1">
            <a:off x="3006725" y="5967413"/>
            <a:ext cx="185738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7" name="Line 45"/>
          <p:cNvSpPr>
            <a:spLocks noChangeShapeType="1"/>
          </p:cNvSpPr>
          <p:nvPr/>
        </p:nvSpPr>
        <p:spPr bwMode="auto">
          <a:xfrm>
            <a:off x="3448050" y="5949950"/>
            <a:ext cx="169863" cy="357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8" name="Rectangle 46"/>
          <p:cNvSpPr>
            <a:spLocks noChangeArrowheads="1"/>
          </p:cNvSpPr>
          <p:nvPr/>
        </p:nvSpPr>
        <p:spPr bwMode="auto">
          <a:xfrm>
            <a:off x="3522663" y="5189538"/>
            <a:ext cx="412750" cy="2079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9" name="Rectangle 47"/>
          <p:cNvSpPr>
            <a:spLocks noChangeArrowheads="1"/>
          </p:cNvSpPr>
          <p:nvPr/>
        </p:nvSpPr>
        <p:spPr bwMode="auto">
          <a:xfrm>
            <a:off x="4116388" y="5189538"/>
            <a:ext cx="412750" cy="2079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0" name="Line 48"/>
          <p:cNvSpPr>
            <a:spLocks noChangeShapeType="1"/>
          </p:cNvSpPr>
          <p:nvPr/>
        </p:nvSpPr>
        <p:spPr bwMode="auto">
          <a:xfrm flipH="1">
            <a:off x="3721100" y="5048250"/>
            <a:ext cx="238125" cy="134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1" name="Line 49"/>
          <p:cNvSpPr>
            <a:spLocks noChangeShapeType="1"/>
          </p:cNvSpPr>
          <p:nvPr/>
        </p:nvSpPr>
        <p:spPr bwMode="auto">
          <a:xfrm>
            <a:off x="4129088" y="5030788"/>
            <a:ext cx="203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2" name="Rectangle 50"/>
          <p:cNvSpPr>
            <a:spLocks noChangeArrowheads="1"/>
          </p:cNvSpPr>
          <p:nvPr/>
        </p:nvSpPr>
        <p:spPr bwMode="auto">
          <a:xfrm>
            <a:off x="4217988" y="4287838"/>
            <a:ext cx="412750" cy="2079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3" name="Rectangle 51"/>
          <p:cNvSpPr>
            <a:spLocks noChangeArrowheads="1"/>
          </p:cNvSpPr>
          <p:nvPr/>
        </p:nvSpPr>
        <p:spPr bwMode="auto">
          <a:xfrm>
            <a:off x="4760913" y="4287838"/>
            <a:ext cx="412750" cy="20796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4" name="Line 52"/>
          <p:cNvSpPr>
            <a:spLocks noChangeShapeType="1"/>
          </p:cNvSpPr>
          <p:nvPr/>
        </p:nvSpPr>
        <p:spPr bwMode="auto">
          <a:xfrm flipH="1">
            <a:off x="4349750" y="4146550"/>
            <a:ext cx="238125" cy="134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5" name="Line 53"/>
          <p:cNvSpPr>
            <a:spLocks noChangeShapeType="1"/>
          </p:cNvSpPr>
          <p:nvPr/>
        </p:nvSpPr>
        <p:spPr bwMode="auto">
          <a:xfrm>
            <a:off x="4791075" y="4146550"/>
            <a:ext cx="203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6" name="Rectangle 54"/>
          <p:cNvSpPr>
            <a:spLocks noChangeArrowheads="1"/>
          </p:cNvSpPr>
          <p:nvPr/>
        </p:nvSpPr>
        <p:spPr bwMode="auto">
          <a:xfrm>
            <a:off x="4848225" y="3403600"/>
            <a:ext cx="412750" cy="2079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7" name="Rectangle 55"/>
          <p:cNvSpPr>
            <a:spLocks noChangeArrowheads="1"/>
          </p:cNvSpPr>
          <p:nvPr/>
        </p:nvSpPr>
        <p:spPr bwMode="auto">
          <a:xfrm>
            <a:off x="5391150" y="3403600"/>
            <a:ext cx="412750" cy="2079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8" name="Line 56"/>
          <p:cNvSpPr>
            <a:spLocks noChangeShapeType="1"/>
          </p:cNvSpPr>
          <p:nvPr/>
        </p:nvSpPr>
        <p:spPr bwMode="auto">
          <a:xfrm flipH="1">
            <a:off x="4995863" y="3262313"/>
            <a:ext cx="238125" cy="1349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9" name="Line 57"/>
          <p:cNvSpPr>
            <a:spLocks noChangeShapeType="1"/>
          </p:cNvSpPr>
          <p:nvPr/>
        </p:nvSpPr>
        <p:spPr bwMode="auto">
          <a:xfrm>
            <a:off x="5403850" y="3244850"/>
            <a:ext cx="203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0" name="Rectangle 58"/>
          <p:cNvSpPr>
            <a:spLocks noChangeArrowheads="1"/>
          </p:cNvSpPr>
          <p:nvPr/>
        </p:nvSpPr>
        <p:spPr bwMode="auto">
          <a:xfrm>
            <a:off x="6197600" y="1838325"/>
            <a:ext cx="2617788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rgbClr val="CC3300"/>
                </a:solidFill>
              </a:rPr>
              <a:t>inorder traversal</a:t>
            </a:r>
            <a:endParaRPr lang="en-US" altLang="zh-TW" sz="2400">
              <a:solidFill>
                <a:schemeClr val="tx1"/>
              </a:solidFill>
            </a:endParaRPr>
          </a:p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A / B * C * D + E</a:t>
            </a:r>
          </a:p>
          <a:p>
            <a:pPr eaLnBrk="0" hangingPunct="0"/>
            <a:r>
              <a:rPr lang="en-US" altLang="zh-TW" sz="2400"/>
              <a:t>infix expression</a:t>
            </a:r>
            <a:endParaRPr lang="en-US" altLang="zh-TW" sz="2400">
              <a:solidFill>
                <a:schemeClr val="tx1"/>
              </a:solidFill>
            </a:endParaRPr>
          </a:p>
          <a:p>
            <a:pPr eaLnBrk="0" hangingPunct="0"/>
            <a:r>
              <a:rPr lang="en-US" altLang="zh-TW" sz="2400">
                <a:solidFill>
                  <a:srgbClr val="CC3300"/>
                </a:solidFill>
              </a:rPr>
              <a:t>preorder traversal</a:t>
            </a:r>
          </a:p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+ * * / A B C D E</a:t>
            </a:r>
          </a:p>
          <a:p>
            <a:pPr eaLnBrk="0" hangingPunct="0"/>
            <a:r>
              <a:rPr lang="en-US" altLang="zh-TW" sz="2400"/>
              <a:t>prefix expression</a:t>
            </a:r>
            <a:endParaRPr lang="en-US" altLang="zh-TW" sz="2400">
              <a:solidFill>
                <a:schemeClr val="tx1"/>
              </a:solidFill>
            </a:endParaRPr>
          </a:p>
          <a:p>
            <a:pPr eaLnBrk="0" hangingPunct="0"/>
            <a:r>
              <a:rPr lang="en-US" altLang="zh-TW" sz="2400">
                <a:solidFill>
                  <a:srgbClr val="CC3300"/>
                </a:solidFill>
              </a:rPr>
              <a:t>postorder traversal</a:t>
            </a:r>
          </a:p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A B / C * D * E +</a:t>
            </a:r>
            <a:endParaRPr lang="en-US" altLang="zh-TW" sz="2400"/>
          </a:p>
          <a:p>
            <a:pPr eaLnBrk="0" hangingPunct="0"/>
            <a:r>
              <a:rPr lang="en-US" altLang="zh-TW" sz="2400"/>
              <a:t>postfix expression</a:t>
            </a:r>
          </a:p>
          <a:p>
            <a:pPr eaLnBrk="0" hangingPunct="0"/>
            <a:r>
              <a:rPr lang="en-US" altLang="zh-TW" sz="2400">
                <a:solidFill>
                  <a:srgbClr val="CC3300"/>
                </a:solidFill>
              </a:rPr>
              <a:t>level order traversal</a:t>
            </a:r>
          </a:p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+ * E * D / C A B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0" y="60960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Inorder Traversal </a:t>
            </a:r>
            <a:r>
              <a:rPr lang="en-US" altLang="zh-TW" sz="2400">
                <a:solidFill>
                  <a:schemeClr val="tx2"/>
                </a:solidFill>
              </a:rPr>
              <a:t>(recursive version)</a:t>
            </a:r>
            <a:endParaRPr lang="en-US" altLang="zh-TW" sz="4400">
              <a:solidFill>
                <a:schemeClr val="tx2"/>
              </a:solidFill>
            </a:endParaRPr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auto">
          <a:xfrm>
            <a:off x="990600" y="2019300"/>
            <a:ext cx="9163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void inorder(tree_pointer ptr)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/* inorder tree traversal */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if (ptr) {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  inorder(ptr-&gt;left_child);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  printf(“%d”, ptr-&gt;data);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  indorder(ptr-&gt;right_child);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6249988" y="3298825"/>
            <a:ext cx="24003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A / B * C * D + 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0" y="36195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Trees</a:t>
            </a:r>
          </a:p>
        </p:txBody>
      </p:sp>
      <p:graphicFrame>
        <p:nvGraphicFramePr>
          <p:cNvPr id="1026" name="Object 4"/>
          <p:cNvGraphicFramePr>
            <a:graphicFrameLocks/>
          </p:cNvGraphicFramePr>
          <p:nvPr/>
        </p:nvGraphicFramePr>
        <p:xfrm>
          <a:off x="171450" y="2114550"/>
          <a:ext cx="890905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MS Org Chart" r:id="rId2" imgW="6076800" imgH="1746000" progId="">
                  <p:embed followColorScheme="full"/>
                </p:oleObj>
              </mc:Choice>
              <mc:Fallback>
                <p:oleObj name="MS Org Chart" r:id="rId2" imgW="6076800" imgH="1746000" progId="">
                  <p:embed followColorScheme="full"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2114550"/>
                        <a:ext cx="890905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AutoShape 5"/>
          <p:cNvSpPr>
            <a:spLocks noChangeArrowheads="1"/>
          </p:cNvSpPr>
          <p:nvPr/>
        </p:nvSpPr>
        <p:spPr bwMode="auto">
          <a:xfrm>
            <a:off x="5372100" y="1511300"/>
            <a:ext cx="1390650" cy="623888"/>
          </a:xfrm>
          <a:prstGeom prst="wedgeRoundRectCallout">
            <a:avLst>
              <a:gd name="adj1" fmla="val -41671"/>
              <a:gd name="adj2" fmla="val 66667"/>
              <a:gd name="adj3" fmla="val 16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zh-TW" sz="2400">
                <a:solidFill>
                  <a:schemeClr val="tx1"/>
                </a:solidFill>
              </a:rPr>
              <a:t>Root</a:t>
            </a:r>
          </a:p>
        </p:txBody>
      </p:sp>
      <p:sp>
        <p:nvSpPr>
          <p:cNvPr id="1031" name="AutoShape 6"/>
          <p:cNvSpPr>
            <a:spLocks noChangeArrowheads="1"/>
          </p:cNvSpPr>
          <p:nvPr/>
        </p:nvSpPr>
        <p:spPr bwMode="auto">
          <a:xfrm rot="10800000">
            <a:off x="4959350" y="5321300"/>
            <a:ext cx="1390650" cy="623888"/>
          </a:xfrm>
          <a:prstGeom prst="wedgeRoundRectCallout">
            <a:avLst>
              <a:gd name="adj1" fmla="val -41671"/>
              <a:gd name="adj2" fmla="val 66667"/>
              <a:gd name="adj3" fmla="val 16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lIns="92075" tIns="46038" rIns="92075" bIns="46038" anchor="ctr"/>
          <a:lstStyle/>
          <a:p>
            <a:pPr algn="ctr" eaLnBrk="0" hangingPunct="0"/>
            <a:r>
              <a:rPr lang="en-US" altLang="zh-TW" sz="2400">
                <a:solidFill>
                  <a:schemeClr val="tx1"/>
                </a:solidFill>
              </a:rPr>
              <a:t>leaf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ChangeArrowheads="1"/>
          </p:cNvSpPr>
          <p:nvPr/>
        </p:nvSpPr>
        <p:spPr bwMode="auto">
          <a:xfrm>
            <a:off x="0" y="60960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Preorder Traversal</a:t>
            </a:r>
            <a:r>
              <a:rPr lang="en-US" altLang="zh-TW" sz="2400">
                <a:solidFill>
                  <a:schemeClr val="tx2"/>
                </a:solidFill>
              </a:rPr>
              <a:t> (recursive version)</a:t>
            </a:r>
            <a:endParaRPr lang="en-US" altLang="zh-TW" sz="4400">
              <a:solidFill>
                <a:schemeClr val="tx2"/>
              </a:solidFill>
            </a:endParaRPr>
          </a:p>
        </p:txBody>
      </p:sp>
      <p:sp>
        <p:nvSpPr>
          <p:cNvPr id="34821" name="Rectangle 3"/>
          <p:cNvSpPr>
            <a:spLocks noChangeArrowheads="1"/>
          </p:cNvSpPr>
          <p:nvPr/>
        </p:nvSpPr>
        <p:spPr bwMode="auto">
          <a:xfrm>
            <a:off x="971550" y="1981200"/>
            <a:ext cx="9163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void preorder(tree_pointer ptr)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/* preorder tree traversal */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if (ptr) {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  printf(“%d”, ptr-&gt;data);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  preorder(ptr-&gt;left_child);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  predorder(ptr-&gt;right_child);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34822" name="Rectangle 4"/>
          <p:cNvSpPr>
            <a:spLocks noChangeArrowheads="1"/>
          </p:cNvSpPr>
          <p:nvPr/>
        </p:nvSpPr>
        <p:spPr bwMode="auto">
          <a:xfrm>
            <a:off x="6070600" y="3221038"/>
            <a:ext cx="24003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+ * * / A B C D 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1026"/>
          <p:cNvSpPr>
            <a:spLocks noChangeArrowheads="1"/>
          </p:cNvSpPr>
          <p:nvPr/>
        </p:nvSpPr>
        <p:spPr bwMode="auto">
          <a:xfrm>
            <a:off x="0" y="60960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Postorder Traversal</a:t>
            </a:r>
            <a:r>
              <a:rPr lang="en-US" altLang="zh-TW" sz="2400">
                <a:solidFill>
                  <a:schemeClr val="tx2"/>
                </a:solidFill>
              </a:rPr>
              <a:t> (recursive version)</a:t>
            </a:r>
            <a:endParaRPr lang="en-US" altLang="zh-TW" sz="4400">
              <a:solidFill>
                <a:schemeClr val="tx2"/>
              </a:solidFill>
            </a:endParaRPr>
          </a:p>
        </p:txBody>
      </p:sp>
      <p:sp>
        <p:nvSpPr>
          <p:cNvPr id="35845" name="Rectangle 1027"/>
          <p:cNvSpPr>
            <a:spLocks noChangeArrowheads="1"/>
          </p:cNvSpPr>
          <p:nvPr/>
        </p:nvSpPr>
        <p:spPr bwMode="auto">
          <a:xfrm>
            <a:off x="1047750" y="1981200"/>
            <a:ext cx="9163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void postorder(tree_pointer ptr)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/* postorder tree traversal */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if (ptr) {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  postorder(ptr-&gt;left_child);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  postdorder(ptr-&gt;right_child);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  printf(“%d”, ptr-&gt;data);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35846" name="Rectangle 1028"/>
          <p:cNvSpPr>
            <a:spLocks noChangeArrowheads="1"/>
          </p:cNvSpPr>
          <p:nvPr/>
        </p:nvSpPr>
        <p:spPr bwMode="auto">
          <a:xfrm>
            <a:off x="5965825" y="3227388"/>
            <a:ext cx="24003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A B / C * D * E +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ChangeArrowheads="1"/>
          </p:cNvSpPr>
          <p:nvPr/>
        </p:nvSpPr>
        <p:spPr bwMode="auto">
          <a:xfrm>
            <a:off x="342900" y="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Iterative Inorder Traversal</a:t>
            </a:r>
            <a:br>
              <a:rPr lang="en-US" altLang="zh-TW" sz="4400">
                <a:solidFill>
                  <a:schemeClr val="tx2"/>
                </a:solidFill>
              </a:rPr>
            </a:br>
            <a:r>
              <a:rPr lang="en-US" altLang="zh-TW" sz="2400">
                <a:solidFill>
                  <a:schemeClr val="tx1"/>
                </a:solidFill>
              </a:rPr>
              <a:t>(</a:t>
            </a:r>
            <a:r>
              <a:rPr lang="en-US" altLang="zh-TW" sz="2400">
                <a:solidFill>
                  <a:srgbClr val="CC3300"/>
                </a:solidFill>
              </a:rPr>
              <a:t>using stack</a:t>
            </a:r>
            <a:r>
              <a:rPr lang="en-US" altLang="zh-TW" sz="2400">
                <a:solidFill>
                  <a:schemeClr val="tx1"/>
                </a:solidFill>
              </a:rPr>
              <a:t>)</a:t>
            </a:r>
            <a:endParaRPr lang="en-US" altLang="zh-TW" sz="4400">
              <a:solidFill>
                <a:schemeClr val="tx2"/>
              </a:solidFill>
            </a:endParaRPr>
          </a:p>
        </p:txBody>
      </p:sp>
      <p:sp>
        <p:nvSpPr>
          <p:cNvPr id="36869" name="Rectangle 3"/>
          <p:cNvSpPr>
            <a:spLocks noChangeArrowheads="1"/>
          </p:cNvSpPr>
          <p:nvPr/>
        </p:nvSpPr>
        <p:spPr bwMode="auto">
          <a:xfrm>
            <a:off x="828675" y="1209675"/>
            <a:ext cx="9163050" cy="448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void iter_inorder(tree_pointer node)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int top= -1; /* initialize stack */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tree_pointer stack[MAX_STACK_SIZE];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for (;;) {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for (; node; node=node-&gt;left_child)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add(&amp;top, node);/* </a:t>
            </a:r>
            <a:r>
              <a:rPr lang="en-US" altLang="zh-TW" sz="2800" b="1">
                <a:solidFill>
                  <a:srgbClr val="CC3300"/>
                </a:solidFill>
                <a:latin typeface="Courier New" pitchFamily="49" charset="0"/>
              </a:rPr>
              <a:t>add to stack</a:t>
            </a: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*/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node= delete(&amp;top); 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          /* </a:t>
            </a:r>
            <a:r>
              <a:rPr lang="en-US" altLang="zh-TW" sz="2800" b="1">
                <a:solidFill>
                  <a:srgbClr val="CC3300"/>
                </a:solidFill>
                <a:latin typeface="Courier New" pitchFamily="49" charset="0"/>
              </a:rPr>
              <a:t>delete from stack</a:t>
            </a: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*/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if (!node) break; /* </a:t>
            </a:r>
            <a:r>
              <a:rPr lang="en-US" altLang="zh-TW" sz="2800" b="1">
                <a:solidFill>
                  <a:srgbClr val="CC3300"/>
                </a:solidFill>
                <a:latin typeface="Courier New" pitchFamily="49" charset="0"/>
              </a:rPr>
              <a:t>empty stack</a:t>
            </a: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*/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printf(“%D”, node-&gt;data);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node = node-&gt;right_child;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}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2727325" y="6038850"/>
            <a:ext cx="995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b="1">
                <a:solidFill>
                  <a:srgbClr val="CC3300"/>
                </a:solidFill>
              </a:rPr>
              <a:t>O(n)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495300" y="280988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altLang="zh-TW" sz="4400">
                <a:solidFill>
                  <a:schemeClr val="tx2"/>
                </a:solidFill>
              </a:rPr>
              <a:t>Trace Operations of Inorder Traversal</a:t>
            </a:r>
          </a:p>
        </p:txBody>
      </p:sp>
      <p:graphicFrame>
        <p:nvGraphicFramePr>
          <p:cNvPr id="4098" name="Object 0"/>
          <p:cNvGraphicFramePr>
            <a:graphicFrameLocks/>
          </p:cNvGraphicFramePr>
          <p:nvPr/>
        </p:nvGraphicFramePr>
        <p:xfrm>
          <a:off x="811213" y="1471613"/>
          <a:ext cx="8574087" cy="496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文件" r:id="rId2" imgW="8589960" imgH="4983120" progId="Word.Document.8">
                  <p:embed/>
                </p:oleObj>
              </mc:Choice>
              <mc:Fallback>
                <p:oleObj name="文件" r:id="rId2" imgW="8589960" imgH="4983120" progId="Word.Document.8">
                  <p:embed/>
                  <p:pic>
                    <p:nvPicPr>
                      <p:cNvPr id="0" name="Object 0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1471613"/>
                        <a:ext cx="8574087" cy="496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ChangeArrowheads="1"/>
          </p:cNvSpPr>
          <p:nvPr/>
        </p:nvSpPr>
        <p:spPr bwMode="auto">
          <a:xfrm>
            <a:off x="0" y="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Level Order Traversal</a:t>
            </a:r>
            <a:br>
              <a:rPr lang="en-US" altLang="zh-TW" sz="2400">
                <a:solidFill>
                  <a:schemeClr val="tx2"/>
                </a:solidFill>
              </a:rPr>
            </a:br>
            <a:r>
              <a:rPr lang="en-US" altLang="zh-TW" sz="2400">
                <a:solidFill>
                  <a:schemeClr val="tx2"/>
                </a:solidFill>
              </a:rPr>
              <a:t>(</a:t>
            </a:r>
            <a:r>
              <a:rPr lang="en-US" altLang="zh-TW" sz="2400">
                <a:solidFill>
                  <a:srgbClr val="CC3300"/>
                </a:solidFill>
              </a:rPr>
              <a:t>using queue</a:t>
            </a:r>
            <a:r>
              <a:rPr lang="en-US" altLang="zh-TW" sz="2400">
                <a:solidFill>
                  <a:schemeClr val="tx2"/>
                </a:solidFill>
              </a:rPr>
              <a:t>)</a:t>
            </a:r>
            <a:endParaRPr lang="en-US" altLang="zh-TW" sz="4400">
              <a:solidFill>
                <a:schemeClr val="tx2"/>
              </a:solidFill>
            </a:endParaRPr>
          </a:p>
        </p:txBody>
      </p:sp>
      <p:sp>
        <p:nvSpPr>
          <p:cNvPr id="37893" name="Rectangle 3"/>
          <p:cNvSpPr>
            <a:spLocks noChangeArrowheads="1"/>
          </p:cNvSpPr>
          <p:nvPr/>
        </p:nvSpPr>
        <p:spPr bwMode="auto">
          <a:xfrm>
            <a:off x="1047750" y="1600200"/>
            <a:ext cx="9163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void level_order(tree_pointer ptr)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/* level order tree traversal */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int front = rear = 0;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tree_pointer queue[MAX_QUEUE_SIZE];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if (!ptr) return; /* empty queue */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addq(front, &amp;rear, ptr);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for (;;) 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ptr = deleteq(&amp;front, rear);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ChangeArrowheads="1"/>
          </p:cNvSpPr>
          <p:nvPr/>
        </p:nvSpPr>
        <p:spPr bwMode="auto">
          <a:xfrm>
            <a:off x="609600" y="838200"/>
            <a:ext cx="8534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if (ptr) 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printf(“%d”, ptr-&gt;data);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if (ptr-&gt;left_child)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  addq(front, &amp;rear,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               ptr-&gt;left_child);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if (ptr-&gt;right_child)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  addq(front, &amp;rear,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               ptr-&gt;right_child);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else break;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38917" name="Rectangle 3"/>
          <p:cNvSpPr>
            <a:spLocks noChangeArrowheads="1"/>
          </p:cNvSpPr>
          <p:nvPr/>
        </p:nvSpPr>
        <p:spPr bwMode="auto">
          <a:xfrm>
            <a:off x="5508625" y="5235575"/>
            <a:ext cx="24003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+ * E * D / C A B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325438" y="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Copying Binary Trees</a:t>
            </a:r>
          </a:p>
        </p:txBody>
      </p:sp>
      <p:sp>
        <p:nvSpPr>
          <p:cNvPr id="39941" name="Rectangle 3"/>
          <p:cNvSpPr>
            <a:spLocks noChangeArrowheads="1"/>
          </p:cNvSpPr>
          <p:nvPr/>
        </p:nvSpPr>
        <p:spPr bwMode="auto">
          <a:xfrm>
            <a:off x="742950" y="1168400"/>
            <a:ext cx="93091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tree_poointer copy(tree_pointer original)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tree_pointer temp;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if (original) {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temp=(tree_pointer) malloc(sizeof(node));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if (IS_FULL(temp)) {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  fprintf(stderr, “the memory is full\n”);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  exit(1);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}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temp-&gt;left_child=copy(original-&gt;left_child);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temp-&gt;right_child=copy(original-&gt;right_child);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temp-&gt;data=original-&gt;data;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return temp;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return NULL;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39942" name="Text Box 4"/>
          <p:cNvSpPr txBox="1">
            <a:spLocks noChangeArrowheads="1"/>
          </p:cNvSpPr>
          <p:nvPr/>
        </p:nvSpPr>
        <p:spPr bwMode="auto">
          <a:xfrm>
            <a:off x="4994275" y="5267325"/>
            <a:ext cx="1527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solidFill>
                  <a:srgbClr val="CC3300"/>
                </a:solidFill>
              </a:rPr>
              <a:t>postorder</a:t>
            </a:r>
            <a:endParaRPr lang="en-US" altLang="zh-TW" sz="3200">
              <a:solidFill>
                <a:srgbClr val="CC3300"/>
              </a:solidFill>
            </a:endParaRPr>
          </a:p>
        </p:txBody>
      </p:sp>
      <p:sp>
        <p:nvSpPr>
          <p:cNvPr id="39943" name="Rectangle 5"/>
          <p:cNvSpPr>
            <a:spLocks noChangeArrowheads="1"/>
          </p:cNvSpPr>
          <p:nvPr/>
        </p:nvSpPr>
        <p:spPr bwMode="auto">
          <a:xfrm>
            <a:off x="4762500" y="5238750"/>
            <a:ext cx="1905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auto">
          <a:xfrm>
            <a:off x="590550" y="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Equality of Binary Trees</a:t>
            </a:r>
          </a:p>
        </p:txBody>
      </p:sp>
      <p:sp>
        <p:nvSpPr>
          <p:cNvPr id="40965" name="Rectangle 3"/>
          <p:cNvSpPr>
            <a:spLocks noChangeArrowheads="1"/>
          </p:cNvSpPr>
          <p:nvPr/>
        </p:nvSpPr>
        <p:spPr bwMode="auto">
          <a:xfrm>
            <a:off x="590550" y="1828800"/>
            <a:ext cx="936148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b="1">
                <a:solidFill>
                  <a:schemeClr val="tx1"/>
                </a:solidFill>
                <a:latin typeface="Courier New" pitchFamily="49" charset="0"/>
              </a:rPr>
              <a:t>int equal(tree_pointer first, tree_pointer second)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b="1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b="1">
                <a:solidFill>
                  <a:schemeClr val="tx1"/>
                </a:solidFill>
                <a:latin typeface="Courier New" pitchFamily="49" charset="0"/>
              </a:rPr>
              <a:t>/* function returns FALSE if the binary trees </a:t>
            </a:r>
            <a:r>
              <a:rPr lang="en-US" altLang="zh-TW" b="1" i="1">
                <a:solidFill>
                  <a:schemeClr val="tx1"/>
                </a:solidFill>
                <a:latin typeface="Courier New" pitchFamily="49" charset="0"/>
              </a:rPr>
              <a:t>first</a:t>
            </a:r>
            <a:r>
              <a:rPr lang="en-US" altLang="zh-TW" b="1">
                <a:solidFill>
                  <a:schemeClr val="tx1"/>
                </a:solidFill>
                <a:latin typeface="Courier New" pitchFamily="49" charset="0"/>
              </a:rPr>
              <a:t> and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b="1">
                <a:solidFill>
                  <a:schemeClr val="tx1"/>
                </a:solidFill>
                <a:latin typeface="Courier New" pitchFamily="49" charset="0"/>
              </a:rPr>
              <a:t>   </a:t>
            </a:r>
            <a:r>
              <a:rPr lang="en-US" altLang="zh-TW" b="1" i="1">
                <a:solidFill>
                  <a:schemeClr val="tx1"/>
                </a:solidFill>
                <a:latin typeface="Courier New" pitchFamily="49" charset="0"/>
              </a:rPr>
              <a:t>second</a:t>
            </a:r>
            <a:r>
              <a:rPr lang="en-US" altLang="zh-TW" b="1">
                <a:solidFill>
                  <a:schemeClr val="tx1"/>
                </a:solidFill>
                <a:latin typeface="Courier New" pitchFamily="49" charset="0"/>
              </a:rPr>
              <a:t> are not equal, otherwise it returns TRUE */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endParaRPr lang="en-US" altLang="zh-TW" b="1">
              <a:solidFill>
                <a:schemeClr val="tx1"/>
              </a:solidFill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b="1">
                <a:solidFill>
                  <a:schemeClr val="tx1"/>
                </a:solidFill>
                <a:latin typeface="Courier New" pitchFamily="49" charset="0"/>
              </a:rPr>
              <a:t>  return ((!first &amp;&amp; !second) || (first &amp;&amp; second &amp;&amp;             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b="1">
                <a:solidFill>
                  <a:schemeClr val="tx1"/>
                </a:solidFill>
                <a:latin typeface="Courier New" pitchFamily="49" charset="0"/>
              </a:rPr>
              <a:t>       (first-&gt;data == second-&gt;data) &amp;&amp;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b="1">
                <a:solidFill>
                  <a:schemeClr val="tx1"/>
                </a:solidFill>
                <a:latin typeface="Courier New" pitchFamily="49" charset="0"/>
              </a:rPr>
              <a:t>       equal(first-&gt;left_child, second-&gt;left_child) &amp;&amp;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b="1">
                <a:solidFill>
                  <a:schemeClr val="tx1"/>
                </a:solidFill>
                <a:latin typeface="Courier New" pitchFamily="49" charset="0"/>
              </a:rPr>
              <a:t>       equal(first-&gt;right_child, second-&gt;right_child)))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b="1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2917825" y="885825"/>
            <a:ext cx="40687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solidFill>
                  <a:srgbClr val="CC3300"/>
                </a:solidFill>
              </a:rPr>
              <a:t>the same topology and data</a:t>
            </a:r>
            <a:endParaRPr lang="en-US" altLang="zh-TW" sz="320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TW" sz="4000">
                <a:solidFill>
                  <a:schemeClr val="tx2">
                    <a:satMod val="130000"/>
                  </a:schemeClr>
                </a:solidFill>
              </a:rPr>
              <a:t>Propositional Calculus Expression</a:t>
            </a:r>
            <a:endParaRPr lang="en-US" altLang="zh-TW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A variable is an expression.</a:t>
            </a:r>
          </a:p>
          <a:p>
            <a:r>
              <a:rPr lang="en-US" altLang="zh-TW"/>
              <a:t>If x and y are expressions, then ¬x, x</a:t>
            </a:r>
            <a:r>
              <a:rPr lang="en-US" altLang="zh-TW">
                <a:sym typeface="Symbol" pitchFamily="18" charset="2"/>
              </a:rPr>
              <a:t>y, </a:t>
            </a:r>
            <a:br>
              <a:rPr lang="en-US" altLang="zh-TW">
                <a:sym typeface="Symbol" pitchFamily="18" charset="2"/>
              </a:rPr>
            </a:br>
            <a:r>
              <a:rPr lang="en-US" altLang="zh-TW">
                <a:sym typeface="Symbol" pitchFamily="18" charset="2"/>
              </a:rPr>
              <a:t>xy are expressions.</a:t>
            </a:r>
          </a:p>
          <a:p>
            <a:r>
              <a:rPr lang="en-US" altLang="zh-TW">
                <a:sym typeface="Symbol" pitchFamily="18" charset="2"/>
              </a:rPr>
              <a:t>Parentheses can be used to alter the normal order of evaluation (</a:t>
            </a:r>
            <a:r>
              <a:rPr lang="en-US" altLang="zh-TW">
                <a:solidFill>
                  <a:srgbClr val="CC3300"/>
                </a:solidFill>
              </a:rPr>
              <a:t>¬</a:t>
            </a:r>
            <a:r>
              <a:rPr lang="en-US" altLang="zh-TW"/>
              <a:t> &gt; </a:t>
            </a:r>
            <a:r>
              <a:rPr lang="en-US" altLang="zh-TW">
                <a:solidFill>
                  <a:srgbClr val="CC3300"/>
                </a:solidFill>
                <a:sym typeface="Symbol" pitchFamily="18" charset="2"/>
              </a:rPr>
              <a:t></a:t>
            </a:r>
            <a:r>
              <a:rPr lang="en-US" altLang="zh-TW">
                <a:sym typeface="Symbol" pitchFamily="18" charset="2"/>
              </a:rPr>
              <a:t> &gt; </a:t>
            </a:r>
            <a:r>
              <a:rPr lang="en-US" altLang="zh-TW">
                <a:solidFill>
                  <a:srgbClr val="CC3300"/>
                </a:solidFill>
                <a:sym typeface="Symbol" pitchFamily="18" charset="2"/>
              </a:rPr>
              <a:t></a:t>
            </a:r>
            <a:r>
              <a:rPr lang="en-US" altLang="zh-TW">
                <a:sym typeface="Symbol" pitchFamily="18" charset="2"/>
              </a:rPr>
              <a:t>).</a:t>
            </a:r>
          </a:p>
          <a:p>
            <a:r>
              <a:rPr lang="en-US" altLang="zh-TW">
                <a:sym typeface="Symbol" pitchFamily="18" charset="2"/>
              </a:rPr>
              <a:t>Example: x</a:t>
            </a:r>
            <a:r>
              <a:rPr lang="en-US" altLang="zh-TW" baseline="-25000">
                <a:sym typeface="Symbol" pitchFamily="18" charset="2"/>
              </a:rPr>
              <a:t>1</a:t>
            </a:r>
            <a:r>
              <a:rPr lang="en-US" altLang="zh-TW">
                <a:sym typeface="Symbol" pitchFamily="18" charset="2"/>
              </a:rPr>
              <a:t>  (x</a:t>
            </a:r>
            <a:r>
              <a:rPr lang="en-US" altLang="zh-TW" baseline="-25000">
                <a:sym typeface="Symbol" pitchFamily="18" charset="2"/>
              </a:rPr>
              <a:t>2</a:t>
            </a:r>
            <a:r>
              <a:rPr lang="en-US" altLang="zh-TW">
                <a:sym typeface="Symbol" pitchFamily="18" charset="2"/>
              </a:rPr>
              <a:t>  </a:t>
            </a:r>
            <a:r>
              <a:rPr lang="en-US" altLang="zh-TW"/>
              <a:t>¬x</a:t>
            </a:r>
            <a:r>
              <a:rPr lang="en-US" altLang="zh-TW" baseline="-25000"/>
              <a:t>3</a:t>
            </a:r>
            <a:r>
              <a:rPr lang="en-US" altLang="zh-TW"/>
              <a:t>)</a:t>
            </a:r>
          </a:p>
          <a:p>
            <a:r>
              <a:rPr lang="en-US" altLang="zh-TW"/>
              <a:t>satisfiability problem: Is there an assignment to make an expression true?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Oval 2"/>
          <p:cNvSpPr>
            <a:spLocks noChangeArrowheads="1"/>
          </p:cNvSpPr>
          <p:nvPr/>
        </p:nvSpPr>
        <p:spPr bwMode="auto">
          <a:xfrm>
            <a:off x="6096000" y="139065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400" b="1">
                <a:solidFill>
                  <a:schemeClr val="tx1"/>
                </a:solidFill>
                <a:sym typeface="Symbol" pitchFamily="18" charset="2"/>
              </a:rPr>
              <a:t></a:t>
            </a:r>
            <a:endParaRPr lang="en-US" altLang="zh-TW" sz="2400" b="1">
              <a:solidFill>
                <a:schemeClr val="tx1"/>
              </a:solidFill>
            </a:endParaRPr>
          </a:p>
        </p:txBody>
      </p:sp>
      <p:sp>
        <p:nvSpPr>
          <p:cNvPr id="43011" name="Oval 4"/>
          <p:cNvSpPr>
            <a:spLocks noChangeArrowheads="1"/>
          </p:cNvSpPr>
          <p:nvPr/>
        </p:nvSpPr>
        <p:spPr bwMode="auto">
          <a:xfrm>
            <a:off x="7391400" y="215265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400" b="1">
                <a:solidFill>
                  <a:schemeClr val="tx1"/>
                </a:solidFill>
                <a:sym typeface="Symbol" pitchFamily="18" charset="2"/>
              </a:rPr>
              <a:t></a:t>
            </a:r>
            <a:endParaRPr lang="en-US" altLang="zh-TW" sz="2400" b="1">
              <a:solidFill>
                <a:schemeClr val="tx1"/>
              </a:solidFill>
            </a:endParaRPr>
          </a:p>
        </p:txBody>
      </p:sp>
      <p:sp>
        <p:nvSpPr>
          <p:cNvPr id="43012" name="Oval 5"/>
          <p:cNvSpPr>
            <a:spLocks noChangeArrowheads="1"/>
          </p:cNvSpPr>
          <p:nvPr/>
        </p:nvSpPr>
        <p:spPr bwMode="auto">
          <a:xfrm>
            <a:off x="4800600" y="215265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400" b="1">
                <a:solidFill>
                  <a:schemeClr val="tx1"/>
                </a:solidFill>
                <a:sym typeface="Symbol" pitchFamily="18" charset="2"/>
              </a:rPr>
              <a:t></a:t>
            </a:r>
            <a:endParaRPr lang="en-US" altLang="zh-TW" sz="2400" b="1">
              <a:solidFill>
                <a:schemeClr val="tx1"/>
              </a:solidFill>
            </a:endParaRPr>
          </a:p>
        </p:txBody>
      </p:sp>
      <p:sp>
        <p:nvSpPr>
          <p:cNvPr id="43013" name="Oval 6"/>
          <p:cNvSpPr>
            <a:spLocks noChangeArrowheads="1"/>
          </p:cNvSpPr>
          <p:nvPr/>
        </p:nvSpPr>
        <p:spPr bwMode="auto">
          <a:xfrm>
            <a:off x="5715000" y="306705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43014" name="Oval 7"/>
          <p:cNvSpPr>
            <a:spLocks noChangeArrowheads="1"/>
          </p:cNvSpPr>
          <p:nvPr/>
        </p:nvSpPr>
        <p:spPr bwMode="auto">
          <a:xfrm>
            <a:off x="3810000" y="306705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400" b="1">
                <a:solidFill>
                  <a:schemeClr val="tx1"/>
                </a:solidFill>
                <a:sym typeface="Symbol" pitchFamily="18" charset="2"/>
              </a:rPr>
              <a:t></a:t>
            </a:r>
            <a:endParaRPr lang="en-US" altLang="zh-TW" sz="2400" b="1">
              <a:solidFill>
                <a:schemeClr val="tx1"/>
              </a:solidFill>
            </a:endParaRPr>
          </a:p>
        </p:txBody>
      </p:sp>
      <p:sp>
        <p:nvSpPr>
          <p:cNvPr id="43015" name="Oval 8"/>
          <p:cNvSpPr>
            <a:spLocks noChangeArrowheads="1"/>
          </p:cNvSpPr>
          <p:nvPr/>
        </p:nvSpPr>
        <p:spPr bwMode="auto">
          <a:xfrm>
            <a:off x="6781800" y="398145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400" b="1">
                <a:solidFill>
                  <a:schemeClr val="tx1"/>
                </a:solidFill>
              </a:rPr>
              <a:t>X</a:t>
            </a:r>
            <a:r>
              <a:rPr lang="en-US" altLang="zh-TW" sz="2400" b="1" baseline="-25000">
                <a:solidFill>
                  <a:schemeClr val="tx1"/>
                </a:solidFill>
              </a:rPr>
              <a:t>3</a:t>
            </a:r>
            <a:endParaRPr lang="en-US" altLang="zh-TW" sz="2400" b="1">
              <a:solidFill>
                <a:schemeClr val="tx1"/>
              </a:solidFill>
            </a:endParaRPr>
          </a:p>
        </p:txBody>
      </p:sp>
      <p:sp>
        <p:nvSpPr>
          <p:cNvPr id="43016" name="Oval 9"/>
          <p:cNvSpPr>
            <a:spLocks noChangeArrowheads="1"/>
          </p:cNvSpPr>
          <p:nvPr/>
        </p:nvSpPr>
        <p:spPr bwMode="auto">
          <a:xfrm>
            <a:off x="5334000" y="398145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400" b="1">
                <a:solidFill>
                  <a:schemeClr val="tx1"/>
                </a:solidFill>
                <a:sym typeface="Symbol" pitchFamily="18" charset="2"/>
              </a:rPr>
              <a:t></a:t>
            </a:r>
            <a:endParaRPr lang="en-US" altLang="zh-TW" sz="2400" b="1">
              <a:solidFill>
                <a:schemeClr val="tx1"/>
              </a:solidFill>
            </a:endParaRPr>
          </a:p>
        </p:txBody>
      </p:sp>
      <p:sp>
        <p:nvSpPr>
          <p:cNvPr id="43017" name="Oval 10"/>
          <p:cNvSpPr>
            <a:spLocks noChangeArrowheads="1"/>
          </p:cNvSpPr>
          <p:nvPr/>
        </p:nvSpPr>
        <p:spPr bwMode="auto">
          <a:xfrm>
            <a:off x="4267200" y="398145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400" b="1">
                <a:solidFill>
                  <a:schemeClr val="tx1"/>
                </a:solidFill>
                <a:sym typeface="Symbol" pitchFamily="18" charset="2"/>
              </a:rPr>
              <a:t></a:t>
            </a:r>
            <a:endParaRPr lang="en-US" altLang="zh-TW" sz="2400" b="1">
              <a:solidFill>
                <a:schemeClr val="tx1"/>
              </a:solidFill>
            </a:endParaRPr>
          </a:p>
        </p:txBody>
      </p:sp>
      <p:sp>
        <p:nvSpPr>
          <p:cNvPr id="43018" name="Oval 11"/>
          <p:cNvSpPr>
            <a:spLocks noChangeArrowheads="1"/>
          </p:cNvSpPr>
          <p:nvPr/>
        </p:nvSpPr>
        <p:spPr bwMode="auto">
          <a:xfrm>
            <a:off x="2743200" y="398145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400" b="1">
                <a:solidFill>
                  <a:schemeClr val="tx1"/>
                </a:solidFill>
              </a:rPr>
              <a:t>X</a:t>
            </a:r>
            <a:r>
              <a:rPr lang="en-US" altLang="zh-TW" sz="2400" b="1" baseline="-25000">
                <a:solidFill>
                  <a:schemeClr val="tx1"/>
                </a:solidFill>
              </a:rPr>
              <a:t>1</a:t>
            </a:r>
            <a:endParaRPr lang="en-US" altLang="zh-TW" sz="2400" b="1">
              <a:solidFill>
                <a:schemeClr val="tx1"/>
              </a:solidFill>
            </a:endParaRPr>
          </a:p>
        </p:txBody>
      </p:sp>
      <p:sp>
        <p:nvSpPr>
          <p:cNvPr id="43019" name="Oval 12"/>
          <p:cNvSpPr>
            <a:spLocks noChangeArrowheads="1"/>
          </p:cNvSpPr>
          <p:nvPr/>
        </p:nvSpPr>
        <p:spPr bwMode="auto">
          <a:xfrm>
            <a:off x="4953000" y="504825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400" b="1">
                <a:solidFill>
                  <a:schemeClr val="tx1"/>
                </a:solidFill>
              </a:rPr>
              <a:t>X</a:t>
            </a:r>
            <a:r>
              <a:rPr lang="en-US" altLang="zh-TW" sz="2400" b="1" baseline="-25000">
                <a:solidFill>
                  <a:schemeClr val="tx1"/>
                </a:solidFill>
              </a:rPr>
              <a:t>2</a:t>
            </a:r>
            <a:endParaRPr lang="en-US" altLang="zh-TW" sz="2400" b="1">
              <a:solidFill>
                <a:schemeClr val="tx1"/>
              </a:solidFill>
            </a:endParaRPr>
          </a:p>
        </p:txBody>
      </p:sp>
      <p:sp>
        <p:nvSpPr>
          <p:cNvPr id="43020" name="Oval 13"/>
          <p:cNvSpPr>
            <a:spLocks noChangeArrowheads="1"/>
          </p:cNvSpPr>
          <p:nvPr/>
        </p:nvSpPr>
        <p:spPr bwMode="auto">
          <a:xfrm>
            <a:off x="6248400" y="504825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400" b="1">
                <a:solidFill>
                  <a:schemeClr val="tx1"/>
                </a:solidFill>
              </a:rPr>
              <a:t>X</a:t>
            </a:r>
            <a:r>
              <a:rPr lang="en-US" altLang="zh-TW" sz="2400" b="1" baseline="-25000">
                <a:solidFill>
                  <a:schemeClr val="tx1"/>
                </a:solidFill>
              </a:rPr>
              <a:t>1</a:t>
            </a:r>
            <a:endParaRPr lang="en-US" altLang="zh-TW" sz="2400" b="1">
              <a:solidFill>
                <a:schemeClr val="tx1"/>
              </a:solidFill>
            </a:endParaRPr>
          </a:p>
        </p:txBody>
      </p:sp>
      <p:sp>
        <p:nvSpPr>
          <p:cNvPr id="43021" name="Rectangle 14"/>
          <p:cNvSpPr>
            <a:spLocks noChangeArrowheads="1"/>
          </p:cNvSpPr>
          <p:nvPr/>
        </p:nvSpPr>
        <p:spPr bwMode="auto">
          <a:xfrm>
            <a:off x="5791200" y="3143250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chemeClr val="tx1"/>
                </a:solidFill>
                <a:sym typeface="Symbol" pitchFamily="18" charset="2"/>
              </a:rPr>
              <a:t></a:t>
            </a:r>
          </a:p>
        </p:txBody>
      </p:sp>
      <p:sp>
        <p:nvSpPr>
          <p:cNvPr id="43022" name="Oval 15"/>
          <p:cNvSpPr>
            <a:spLocks noChangeArrowheads="1"/>
          </p:cNvSpPr>
          <p:nvPr/>
        </p:nvSpPr>
        <p:spPr bwMode="auto">
          <a:xfrm>
            <a:off x="8534400" y="306705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400" b="1">
                <a:solidFill>
                  <a:schemeClr val="tx1"/>
                </a:solidFill>
              </a:rPr>
              <a:t>X</a:t>
            </a:r>
            <a:r>
              <a:rPr lang="en-US" altLang="zh-TW" sz="2400" b="1" baseline="-25000">
                <a:solidFill>
                  <a:schemeClr val="tx1"/>
                </a:solidFill>
              </a:rPr>
              <a:t>3</a:t>
            </a:r>
            <a:endParaRPr lang="en-US" altLang="zh-TW" sz="2400" b="1">
              <a:solidFill>
                <a:schemeClr val="tx1"/>
              </a:solidFill>
            </a:endParaRPr>
          </a:p>
        </p:txBody>
      </p:sp>
      <p:sp>
        <p:nvSpPr>
          <p:cNvPr id="43023" name="Line 16"/>
          <p:cNvSpPr>
            <a:spLocks noChangeShapeType="1"/>
          </p:cNvSpPr>
          <p:nvPr/>
        </p:nvSpPr>
        <p:spPr bwMode="auto">
          <a:xfrm flipH="1">
            <a:off x="5334000" y="17716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4" name="Line 17"/>
          <p:cNvSpPr>
            <a:spLocks noChangeShapeType="1"/>
          </p:cNvSpPr>
          <p:nvPr/>
        </p:nvSpPr>
        <p:spPr bwMode="auto">
          <a:xfrm flipH="1">
            <a:off x="4343400" y="268605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Line 18"/>
          <p:cNvSpPr>
            <a:spLocks noChangeShapeType="1"/>
          </p:cNvSpPr>
          <p:nvPr/>
        </p:nvSpPr>
        <p:spPr bwMode="auto">
          <a:xfrm flipH="1">
            <a:off x="3200400" y="352425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Line 19"/>
          <p:cNvSpPr>
            <a:spLocks noChangeShapeType="1"/>
          </p:cNvSpPr>
          <p:nvPr/>
        </p:nvSpPr>
        <p:spPr bwMode="auto">
          <a:xfrm>
            <a:off x="4267200" y="360045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Line 20"/>
          <p:cNvSpPr>
            <a:spLocks noChangeShapeType="1"/>
          </p:cNvSpPr>
          <p:nvPr/>
        </p:nvSpPr>
        <p:spPr bwMode="auto">
          <a:xfrm>
            <a:off x="4724400" y="451485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8" name="Line 21"/>
          <p:cNvSpPr>
            <a:spLocks noChangeShapeType="1"/>
          </p:cNvSpPr>
          <p:nvPr/>
        </p:nvSpPr>
        <p:spPr bwMode="auto">
          <a:xfrm>
            <a:off x="5867400" y="451485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9" name="Line 22"/>
          <p:cNvSpPr>
            <a:spLocks noChangeShapeType="1"/>
          </p:cNvSpPr>
          <p:nvPr/>
        </p:nvSpPr>
        <p:spPr bwMode="auto">
          <a:xfrm flipH="1">
            <a:off x="5638800" y="360045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0" name="Line 23"/>
          <p:cNvSpPr>
            <a:spLocks noChangeShapeType="1"/>
          </p:cNvSpPr>
          <p:nvPr/>
        </p:nvSpPr>
        <p:spPr bwMode="auto">
          <a:xfrm>
            <a:off x="6324600" y="352425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1" name="Line 24"/>
          <p:cNvSpPr>
            <a:spLocks noChangeShapeType="1"/>
          </p:cNvSpPr>
          <p:nvPr/>
        </p:nvSpPr>
        <p:spPr bwMode="auto">
          <a:xfrm>
            <a:off x="5334000" y="260985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2" name="Line 25"/>
          <p:cNvSpPr>
            <a:spLocks noChangeShapeType="1"/>
          </p:cNvSpPr>
          <p:nvPr/>
        </p:nvSpPr>
        <p:spPr bwMode="auto">
          <a:xfrm>
            <a:off x="6705600" y="177165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3" name="Line 26"/>
          <p:cNvSpPr>
            <a:spLocks noChangeShapeType="1"/>
          </p:cNvSpPr>
          <p:nvPr/>
        </p:nvSpPr>
        <p:spPr bwMode="auto">
          <a:xfrm>
            <a:off x="8001000" y="260985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4" name="Text Box 28"/>
          <p:cNvSpPr txBox="1">
            <a:spLocks noChangeArrowheads="1"/>
          </p:cNvSpPr>
          <p:nvPr/>
        </p:nvSpPr>
        <p:spPr bwMode="auto">
          <a:xfrm>
            <a:off x="1660525" y="439738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200">
              <a:solidFill>
                <a:srgbClr val="CC3300"/>
              </a:solidFill>
            </a:endParaRPr>
          </a:p>
        </p:txBody>
      </p:sp>
      <p:sp>
        <p:nvSpPr>
          <p:cNvPr id="43035" name="Text Box 29"/>
          <p:cNvSpPr txBox="1">
            <a:spLocks noChangeArrowheads="1"/>
          </p:cNvSpPr>
          <p:nvPr/>
        </p:nvSpPr>
        <p:spPr bwMode="auto">
          <a:xfrm>
            <a:off x="1984375" y="258763"/>
            <a:ext cx="4984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chemeClr val="tx1"/>
                </a:solidFill>
                <a:sym typeface="Symbol" pitchFamily="18" charset="2"/>
              </a:rPr>
              <a:t>(x</a:t>
            </a:r>
            <a:r>
              <a:rPr lang="en-US" altLang="zh-TW" sz="3200" baseline="-25000">
                <a:solidFill>
                  <a:schemeClr val="tx1"/>
                </a:solidFill>
                <a:sym typeface="Symbol" pitchFamily="18" charset="2"/>
              </a:rPr>
              <a:t>1</a:t>
            </a:r>
            <a:r>
              <a:rPr lang="en-US" altLang="zh-TW" sz="3200">
                <a:solidFill>
                  <a:schemeClr val="tx1"/>
                </a:solidFill>
                <a:sym typeface="Symbol" pitchFamily="18" charset="2"/>
              </a:rPr>
              <a:t>  </a:t>
            </a:r>
            <a:r>
              <a:rPr lang="en-US" altLang="zh-TW" sz="3200">
                <a:solidFill>
                  <a:schemeClr val="tx1"/>
                </a:solidFill>
              </a:rPr>
              <a:t>¬x</a:t>
            </a:r>
            <a:r>
              <a:rPr lang="en-US" altLang="zh-TW" sz="3200" baseline="-25000">
                <a:solidFill>
                  <a:schemeClr val="tx1"/>
                </a:solidFill>
              </a:rPr>
              <a:t>2</a:t>
            </a:r>
            <a:r>
              <a:rPr lang="en-US" altLang="zh-TW" sz="3200">
                <a:solidFill>
                  <a:schemeClr val="tx1"/>
                </a:solidFill>
              </a:rPr>
              <a:t>)</a:t>
            </a:r>
            <a:r>
              <a:rPr lang="en-US" altLang="zh-TW" sz="3200">
                <a:solidFill>
                  <a:schemeClr val="tx1"/>
                </a:solidFill>
                <a:sym typeface="Symbol" pitchFamily="18" charset="2"/>
              </a:rPr>
              <a:t>  (</a:t>
            </a:r>
            <a:r>
              <a:rPr lang="en-US" altLang="zh-TW" sz="3200">
                <a:solidFill>
                  <a:schemeClr val="tx1"/>
                </a:solidFill>
              </a:rPr>
              <a:t>¬</a:t>
            </a:r>
            <a:r>
              <a:rPr lang="en-US" altLang="zh-TW" sz="3200">
                <a:solidFill>
                  <a:schemeClr val="tx1"/>
                </a:solidFill>
                <a:sym typeface="Symbol" pitchFamily="18" charset="2"/>
              </a:rPr>
              <a:t> x</a:t>
            </a:r>
            <a:r>
              <a:rPr lang="en-US" altLang="zh-TW" sz="3200" baseline="-25000">
                <a:solidFill>
                  <a:schemeClr val="tx1"/>
                </a:solidFill>
                <a:sym typeface="Symbol" pitchFamily="18" charset="2"/>
              </a:rPr>
              <a:t>1</a:t>
            </a:r>
            <a:r>
              <a:rPr lang="en-US" altLang="zh-TW" sz="3200">
                <a:solidFill>
                  <a:schemeClr val="tx1"/>
                </a:solidFill>
                <a:sym typeface="Symbol" pitchFamily="18" charset="2"/>
              </a:rPr>
              <a:t>  </a:t>
            </a:r>
            <a:r>
              <a:rPr lang="en-US" altLang="zh-TW" sz="3200">
                <a:solidFill>
                  <a:schemeClr val="tx1"/>
                </a:solidFill>
              </a:rPr>
              <a:t>x</a:t>
            </a:r>
            <a:r>
              <a:rPr lang="en-US" altLang="zh-TW" sz="3200" baseline="-25000">
                <a:solidFill>
                  <a:schemeClr val="tx1"/>
                </a:solidFill>
              </a:rPr>
              <a:t>3</a:t>
            </a:r>
            <a:r>
              <a:rPr lang="en-US" altLang="zh-TW" sz="3200">
                <a:solidFill>
                  <a:schemeClr val="tx1"/>
                </a:solidFill>
              </a:rPr>
              <a:t>) </a:t>
            </a:r>
            <a:r>
              <a:rPr lang="en-US" altLang="zh-TW" sz="3200">
                <a:solidFill>
                  <a:schemeClr val="tx1"/>
                </a:solidFill>
                <a:sym typeface="Symbol" pitchFamily="18" charset="2"/>
              </a:rPr>
              <a:t> </a:t>
            </a:r>
            <a:r>
              <a:rPr lang="en-US" altLang="zh-TW" sz="3200">
                <a:solidFill>
                  <a:schemeClr val="tx1"/>
                </a:solidFill>
              </a:rPr>
              <a:t>¬x</a:t>
            </a:r>
            <a:r>
              <a:rPr lang="en-US" altLang="zh-TW" sz="3200" baseline="-25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3036" name="Text Box 30"/>
          <p:cNvSpPr txBox="1">
            <a:spLocks noChangeArrowheads="1"/>
          </p:cNvSpPr>
          <p:nvPr/>
        </p:nvSpPr>
        <p:spPr bwMode="auto">
          <a:xfrm>
            <a:off x="498475" y="1285875"/>
            <a:ext cx="3736975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solidFill>
                  <a:schemeClr val="tx1"/>
                </a:solidFill>
              </a:rPr>
              <a:t>(t,t,t)</a:t>
            </a:r>
          </a:p>
          <a:p>
            <a:r>
              <a:rPr lang="en-US" altLang="zh-TW" sz="2800">
                <a:solidFill>
                  <a:schemeClr val="tx1"/>
                </a:solidFill>
              </a:rPr>
              <a:t>(t,t,f)</a:t>
            </a:r>
          </a:p>
          <a:p>
            <a:r>
              <a:rPr lang="en-US" altLang="zh-TW" sz="2800">
                <a:solidFill>
                  <a:schemeClr val="tx1"/>
                </a:solidFill>
              </a:rPr>
              <a:t>(t,f,t)</a:t>
            </a:r>
          </a:p>
          <a:p>
            <a:r>
              <a:rPr lang="en-US" altLang="zh-TW" sz="2800">
                <a:solidFill>
                  <a:schemeClr val="tx1"/>
                </a:solidFill>
              </a:rPr>
              <a:t>(t,f,f)</a:t>
            </a:r>
          </a:p>
          <a:p>
            <a:r>
              <a:rPr lang="en-US" altLang="zh-TW" sz="2800">
                <a:solidFill>
                  <a:schemeClr val="tx1"/>
                </a:solidFill>
              </a:rPr>
              <a:t>(f,t,t)</a:t>
            </a:r>
          </a:p>
          <a:p>
            <a:r>
              <a:rPr lang="en-US" altLang="zh-TW" sz="2800">
                <a:solidFill>
                  <a:schemeClr val="tx1"/>
                </a:solidFill>
              </a:rPr>
              <a:t>(f,t,f)</a:t>
            </a:r>
          </a:p>
          <a:p>
            <a:r>
              <a:rPr lang="en-US" altLang="zh-TW" sz="2800">
                <a:solidFill>
                  <a:schemeClr val="tx1"/>
                </a:solidFill>
              </a:rPr>
              <a:t>(f,f,t)</a:t>
            </a:r>
          </a:p>
          <a:p>
            <a:r>
              <a:rPr lang="en-US" altLang="zh-TW" sz="2800">
                <a:solidFill>
                  <a:schemeClr val="tx1"/>
                </a:solidFill>
              </a:rPr>
              <a:t>(f,f,f)</a:t>
            </a:r>
          </a:p>
          <a:p>
            <a:endParaRPr lang="en-US" altLang="zh-TW" sz="2800">
              <a:solidFill>
                <a:schemeClr val="tx1"/>
              </a:solidFill>
            </a:endParaRPr>
          </a:p>
          <a:p>
            <a:r>
              <a:rPr lang="en-US" altLang="zh-TW" sz="2800"/>
              <a:t>2</a:t>
            </a:r>
            <a:r>
              <a:rPr lang="en-US" altLang="zh-TW" sz="2800" baseline="30000"/>
              <a:t>n</a:t>
            </a:r>
            <a:r>
              <a:rPr lang="en-US" altLang="zh-TW" sz="2800"/>
              <a:t> possible combinations</a:t>
            </a:r>
          </a:p>
          <a:p>
            <a:r>
              <a:rPr lang="en-US" altLang="zh-TW" sz="2800"/>
              <a:t>for n variables</a:t>
            </a:r>
            <a:endParaRPr lang="en-US" altLang="zh-TW" sz="2800">
              <a:solidFill>
                <a:schemeClr val="tx1"/>
              </a:solidFill>
            </a:endParaRPr>
          </a:p>
        </p:txBody>
      </p:sp>
      <p:sp>
        <p:nvSpPr>
          <p:cNvPr id="43037" name="Text Box 31"/>
          <p:cNvSpPr txBox="1">
            <a:spLocks noChangeArrowheads="1"/>
          </p:cNvSpPr>
          <p:nvPr/>
        </p:nvSpPr>
        <p:spPr bwMode="auto">
          <a:xfrm>
            <a:off x="3176588" y="5895975"/>
            <a:ext cx="5719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solidFill>
                  <a:srgbClr val="CC3300"/>
                </a:solidFill>
              </a:rPr>
              <a:t>postorder traversal (postfix evaluation)</a:t>
            </a:r>
            <a:endParaRPr lang="en-US" altLang="zh-TW" sz="320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0" y="60960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Definition of Tree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971550" y="1809750"/>
            <a:ext cx="81724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</a:rPr>
              <a:t>A tree is a finite set of one or more nodes </a:t>
            </a:r>
            <a:br>
              <a:rPr lang="en-US" altLang="zh-TW" sz="3200">
                <a:solidFill>
                  <a:schemeClr val="tx1"/>
                </a:solidFill>
              </a:rPr>
            </a:br>
            <a:r>
              <a:rPr lang="en-US" altLang="zh-TW" sz="3200">
                <a:solidFill>
                  <a:schemeClr val="tx1"/>
                </a:solidFill>
              </a:rPr>
              <a:t>such that: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</a:rPr>
              <a:t>There is a specially designated node called </a:t>
            </a:r>
            <a:br>
              <a:rPr lang="en-US" altLang="zh-TW" sz="3200">
                <a:solidFill>
                  <a:schemeClr val="tx1"/>
                </a:solidFill>
              </a:rPr>
            </a:br>
            <a:r>
              <a:rPr lang="en-US" altLang="zh-TW" sz="3200">
                <a:solidFill>
                  <a:schemeClr val="tx1"/>
                </a:solidFill>
              </a:rPr>
              <a:t>the root.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</a:rPr>
              <a:t>The remaining nodes are partitioned into n&gt;=0 disjoint sets T</a:t>
            </a:r>
            <a:r>
              <a:rPr lang="en-US" altLang="zh-TW">
                <a:solidFill>
                  <a:schemeClr val="tx1"/>
                </a:solidFill>
              </a:rPr>
              <a:t>1</a:t>
            </a:r>
            <a:r>
              <a:rPr lang="en-US" altLang="zh-TW" sz="3200">
                <a:solidFill>
                  <a:schemeClr val="tx1"/>
                </a:solidFill>
              </a:rPr>
              <a:t>, ..., T</a:t>
            </a:r>
            <a:r>
              <a:rPr lang="en-US" altLang="zh-TW" sz="2400">
                <a:solidFill>
                  <a:schemeClr val="tx1"/>
                </a:solidFill>
              </a:rPr>
              <a:t>n</a:t>
            </a:r>
            <a:r>
              <a:rPr lang="en-US" altLang="zh-TW" sz="3200">
                <a:solidFill>
                  <a:schemeClr val="tx1"/>
                </a:solidFill>
              </a:rPr>
              <a:t>, where each of these sets is a tree.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</a:rPr>
              <a:t>We call T</a:t>
            </a:r>
            <a:r>
              <a:rPr lang="en-US" altLang="zh-TW">
                <a:solidFill>
                  <a:schemeClr val="tx1"/>
                </a:solidFill>
              </a:rPr>
              <a:t>1</a:t>
            </a:r>
            <a:r>
              <a:rPr lang="en-US" altLang="zh-TW" sz="3200">
                <a:solidFill>
                  <a:schemeClr val="tx1"/>
                </a:solidFill>
              </a:rPr>
              <a:t>, ..., T</a:t>
            </a:r>
            <a:r>
              <a:rPr lang="en-US" altLang="zh-TW" sz="2400">
                <a:solidFill>
                  <a:schemeClr val="tx1"/>
                </a:solidFill>
              </a:rPr>
              <a:t>n</a:t>
            </a:r>
            <a:r>
              <a:rPr lang="en-US" altLang="zh-TW" sz="3200">
                <a:solidFill>
                  <a:schemeClr val="tx1"/>
                </a:solidFill>
              </a:rPr>
              <a:t> the subtrees of the root.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6"/>
          <p:cNvGrpSpPr>
            <a:grpSpLocks/>
          </p:cNvGrpSpPr>
          <p:nvPr/>
        </p:nvGrpSpPr>
        <p:grpSpPr bwMode="auto">
          <a:xfrm>
            <a:off x="1447800" y="1352550"/>
            <a:ext cx="5943600" cy="609600"/>
            <a:chOff x="624" y="1872"/>
            <a:chExt cx="3744" cy="384"/>
          </a:xfrm>
        </p:grpSpPr>
        <p:sp>
          <p:nvSpPr>
            <p:cNvPr id="44040" name="Rectangle 2"/>
            <p:cNvSpPr>
              <a:spLocks noChangeArrowheads="1"/>
            </p:cNvSpPr>
            <p:nvPr/>
          </p:nvSpPr>
          <p:spPr bwMode="auto">
            <a:xfrm>
              <a:off x="624" y="1872"/>
              <a:ext cx="374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1" name="Line 3"/>
            <p:cNvSpPr>
              <a:spLocks noChangeShapeType="1"/>
            </p:cNvSpPr>
            <p:nvPr/>
          </p:nvSpPr>
          <p:spPr bwMode="auto">
            <a:xfrm>
              <a:off x="1584" y="187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2" name="Line 4"/>
            <p:cNvSpPr>
              <a:spLocks noChangeShapeType="1"/>
            </p:cNvSpPr>
            <p:nvPr/>
          </p:nvSpPr>
          <p:spPr bwMode="auto">
            <a:xfrm>
              <a:off x="2496" y="187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3" name="Line 5"/>
            <p:cNvSpPr>
              <a:spLocks noChangeShapeType="1"/>
            </p:cNvSpPr>
            <p:nvPr/>
          </p:nvSpPr>
          <p:spPr bwMode="auto">
            <a:xfrm>
              <a:off x="3408" y="187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35" name="Text Box 7"/>
          <p:cNvSpPr txBox="1">
            <a:spLocks noChangeArrowheads="1"/>
          </p:cNvSpPr>
          <p:nvPr/>
        </p:nvSpPr>
        <p:spPr bwMode="auto">
          <a:xfrm>
            <a:off x="1355725" y="1470025"/>
            <a:ext cx="6105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chemeClr val="tx1"/>
                </a:solidFill>
              </a:rPr>
              <a:t>   </a:t>
            </a:r>
            <a:r>
              <a:rPr lang="en-US" altLang="zh-TW" sz="2400" b="1" i="1">
                <a:solidFill>
                  <a:schemeClr val="tx1"/>
                </a:solidFill>
              </a:rPr>
              <a:t>left_child       data           value       right_child</a:t>
            </a:r>
            <a:endParaRPr lang="en-US" altLang="zh-TW" sz="2400" b="1">
              <a:solidFill>
                <a:schemeClr val="tx1"/>
              </a:solidFill>
            </a:endParaRPr>
          </a:p>
        </p:txBody>
      </p:sp>
      <p:sp>
        <p:nvSpPr>
          <p:cNvPr id="44036" name="Rectangle 9"/>
          <p:cNvSpPr>
            <a:spLocks noChangeArrowheads="1"/>
          </p:cNvSpPr>
          <p:nvPr/>
        </p:nvSpPr>
        <p:spPr bwMode="auto">
          <a:xfrm>
            <a:off x="1276350" y="2503488"/>
            <a:ext cx="6997700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solidFill>
                  <a:schemeClr val="tx1"/>
                </a:solidFill>
              </a:rPr>
              <a:t>typedef emun {not, and, or, true, false } logical;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typedef struct node *tree_pointer;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typedef struct node {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             tree_pointer  list_child;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             logical          data;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             short int        value;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             tree_pointer  right_child;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             } ;</a:t>
            </a:r>
            <a:br>
              <a:rPr lang="en-US" altLang="zh-TW" sz="2800">
                <a:solidFill>
                  <a:schemeClr val="tx1"/>
                </a:solidFill>
              </a:rPr>
            </a:br>
            <a:endParaRPr lang="en-US" altLang="zh-TW" sz="2800">
              <a:solidFill>
                <a:schemeClr val="tx1"/>
              </a:solidFill>
            </a:endParaRPr>
          </a:p>
        </p:txBody>
      </p:sp>
      <p:sp>
        <p:nvSpPr>
          <p:cNvPr id="44037" name="Text Box 10"/>
          <p:cNvSpPr txBox="1">
            <a:spLocks noChangeArrowheads="1"/>
          </p:cNvSpPr>
          <p:nvPr/>
        </p:nvSpPr>
        <p:spPr bwMode="auto">
          <a:xfrm>
            <a:off x="1450975" y="552450"/>
            <a:ext cx="2498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/>
              <a:t>node structure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1276350"/>
            <a:ext cx="7848600" cy="40957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US" altLang="zh-TW" sz="2400" u="sng">
                <a:solidFill>
                  <a:schemeClr val="tx2">
                    <a:satMod val="130000"/>
                  </a:schemeClr>
                </a:solidFill>
              </a:rPr>
            </a:br>
            <a:br>
              <a:rPr lang="en-US" altLang="zh-TW" sz="2400" u="sng">
                <a:solidFill>
                  <a:schemeClr val="tx2">
                    <a:satMod val="130000"/>
                  </a:schemeClr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for (all 2</a:t>
            </a:r>
            <a:r>
              <a:rPr lang="en-US" altLang="zh-TW" sz="2800" baseline="30000">
                <a:solidFill>
                  <a:schemeClr val="tx1"/>
                </a:solidFill>
              </a:rPr>
              <a:t>n</a:t>
            </a:r>
            <a:r>
              <a:rPr lang="en-US" altLang="zh-TW" sz="2800">
                <a:solidFill>
                  <a:schemeClr val="tx1"/>
                </a:solidFill>
              </a:rPr>
              <a:t> possible combinations) {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      generate the next combination;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      replace the variables by their values;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      evaluate root by traversing it </a:t>
            </a:r>
            <a:r>
              <a:rPr lang="en-US" altLang="zh-TW" sz="2800">
                <a:solidFill>
                  <a:srgbClr val="CC3300"/>
                </a:solidFill>
              </a:rPr>
              <a:t>in postorder</a:t>
            </a:r>
            <a:r>
              <a:rPr lang="en-US" altLang="zh-TW" sz="2800">
                <a:solidFill>
                  <a:schemeClr val="tx1"/>
                </a:solidFill>
              </a:rPr>
              <a:t>;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      if (root-&gt;value) {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             printf(&lt;combination&gt;);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             return;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  }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}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printf(“No satisfiable combination \n”);</a:t>
            </a:r>
            <a:endParaRPr lang="en-US" altLang="zh-TW" sz="2400" b="1" u="sng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231900" y="481013"/>
            <a:ext cx="7245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600"/>
              <a:t>First version of satisfiability algorithm</a:t>
            </a:r>
            <a:endParaRPr lang="en-US" altLang="zh-TW" sz="3600" u="sng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85850"/>
            <a:ext cx="8534400" cy="50863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2800">
                <a:solidFill>
                  <a:schemeClr val="tx1"/>
                </a:solidFill>
              </a:rPr>
              <a:t>void post_order_eval(tree_pointer node)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{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/* modified </a:t>
            </a:r>
            <a:r>
              <a:rPr lang="en-US" altLang="zh-TW" sz="2800">
                <a:solidFill>
                  <a:srgbClr val="CC3300"/>
                </a:solidFill>
              </a:rPr>
              <a:t>post order</a:t>
            </a:r>
            <a:r>
              <a:rPr lang="en-US" altLang="zh-TW" sz="2800">
                <a:solidFill>
                  <a:schemeClr val="tx1"/>
                </a:solidFill>
              </a:rPr>
              <a:t> traversal to evaluate a propositional calculus tree */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    if (node) {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        post_order_eval(node-&gt;left_child);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        post_order_eval(node-&gt;right_child);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        switch(node-&gt;data) {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           case not:  node-&gt;value =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                   !node-&gt;right_child-&gt;value;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                   break;</a:t>
            </a:r>
            <a:br>
              <a:rPr lang="en-US" altLang="zh-TW" sz="2800">
                <a:solidFill>
                  <a:schemeClr val="tx1"/>
                </a:solidFill>
              </a:rPr>
            </a:br>
            <a:endParaRPr lang="en-US" altLang="zh-TW" sz="2400" b="1" u="sng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651125" y="381000"/>
            <a:ext cx="4144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/>
              <a:t>Post-order-eval function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5791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2400">
                <a:solidFill>
                  <a:schemeClr val="tx2">
                    <a:satMod val="130000"/>
                  </a:schemeClr>
                </a:solidFill>
              </a:rPr>
              <a:t>     </a:t>
            </a:r>
            <a:br>
              <a:rPr lang="en-US" altLang="zh-TW" sz="2400">
                <a:solidFill>
                  <a:schemeClr val="tx2">
                    <a:satMod val="130000"/>
                  </a:schemeClr>
                </a:solidFill>
              </a:rPr>
            </a:br>
            <a:br>
              <a:rPr lang="en-US" altLang="zh-TW" sz="2400">
                <a:solidFill>
                  <a:schemeClr val="tx2">
                    <a:satMod val="130000"/>
                  </a:schemeClr>
                </a:solidFill>
              </a:rPr>
            </a:br>
            <a:br>
              <a:rPr lang="en-US" altLang="zh-TW" sz="2400">
                <a:solidFill>
                  <a:schemeClr val="tx2">
                    <a:satMod val="130000"/>
                  </a:schemeClr>
                </a:solidFill>
              </a:rPr>
            </a:br>
            <a:br>
              <a:rPr lang="en-US" altLang="zh-TW" sz="240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altLang="zh-TW" sz="2400">
                <a:solidFill>
                  <a:schemeClr val="tx2">
                    <a:satMod val="130000"/>
                  </a:schemeClr>
                </a:solidFill>
              </a:rPr>
              <a:t>  </a:t>
            </a:r>
            <a:r>
              <a:rPr lang="en-US" altLang="zh-TW" sz="2800">
                <a:solidFill>
                  <a:schemeClr val="tx1"/>
                </a:solidFill>
              </a:rPr>
              <a:t>case and:     node-&gt;value =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               node-&gt;right_child-&gt;value &amp;&amp;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               node-&gt;left_child-&gt;value;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               break;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       case or:        node-&gt;value =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               node-&gt;right_child-&gt;value | |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               node-&gt;left_child-&gt;value;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               break;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        case true:    node-&gt;value = TRUE;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               break;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        case false:  node-&gt;value = FALSE;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       }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   }</a:t>
            </a:r>
            <a:br>
              <a:rPr lang="en-US" altLang="zh-TW" sz="2800">
                <a:solidFill>
                  <a:schemeClr val="tx1"/>
                </a:solidFill>
              </a:rPr>
            </a:br>
            <a:r>
              <a:rPr lang="en-US" altLang="zh-TW" sz="2800">
                <a:solidFill>
                  <a:schemeClr val="tx1"/>
                </a:solidFill>
              </a:rPr>
              <a:t>}</a:t>
            </a:r>
            <a:br>
              <a:rPr lang="en-US" altLang="zh-TW" sz="2800">
                <a:solidFill>
                  <a:schemeClr val="tx1"/>
                </a:solidFill>
              </a:rPr>
            </a:br>
            <a:br>
              <a:rPr lang="en-US" altLang="zh-TW" sz="240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altLang="zh-TW" sz="2400">
                <a:solidFill>
                  <a:schemeClr val="tx2">
                    <a:satMod val="130000"/>
                  </a:schemeClr>
                </a:solidFill>
              </a:rPr>
              <a:t>                     </a:t>
            </a:r>
            <a:br>
              <a:rPr lang="en-US" altLang="zh-TW" sz="2400">
                <a:solidFill>
                  <a:schemeClr val="tx2">
                    <a:satMod val="130000"/>
                  </a:schemeClr>
                </a:solidFill>
              </a:rPr>
            </a:br>
            <a:endParaRPr lang="en-US" altLang="zh-TW" sz="240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0" y="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Threaded Binary Trees</a:t>
            </a:r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781050" y="1066800"/>
            <a:ext cx="9163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</a:rPr>
              <a:t>Two many null pointers in current representation</a:t>
            </a:r>
            <a:br>
              <a:rPr lang="en-US" altLang="zh-TW" sz="3200">
                <a:solidFill>
                  <a:schemeClr val="tx1"/>
                </a:solidFill>
              </a:rPr>
            </a:br>
            <a:r>
              <a:rPr lang="en-US" altLang="zh-TW" sz="3200">
                <a:solidFill>
                  <a:schemeClr val="tx1"/>
                </a:solidFill>
              </a:rPr>
              <a:t>of binary trees</a:t>
            </a:r>
            <a:br>
              <a:rPr lang="en-US" altLang="zh-TW" sz="3200">
                <a:solidFill>
                  <a:schemeClr val="tx1"/>
                </a:solidFill>
              </a:rPr>
            </a:br>
            <a:r>
              <a:rPr lang="en-US" altLang="zh-TW" sz="3200">
                <a:solidFill>
                  <a:schemeClr val="tx1"/>
                </a:solidFill>
              </a:rPr>
              <a:t>    </a:t>
            </a:r>
            <a:r>
              <a:rPr lang="en-US" altLang="zh-TW" sz="3200"/>
              <a:t>n: number of nodes</a:t>
            </a:r>
            <a:br>
              <a:rPr lang="en-US" altLang="zh-TW" sz="3200"/>
            </a:br>
            <a:r>
              <a:rPr lang="en-US" altLang="zh-TW" sz="3200"/>
              <a:t>    number of non-null links: n-1</a:t>
            </a:r>
            <a:br>
              <a:rPr lang="en-US" altLang="zh-TW" sz="3200"/>
            </a:br>
            <a:r>
              <a:rPr lang="en-US" altLang="zh-TW" sz="3200"/>
              <a:t>    total links: 2n</a:t>
            </a:r>
            <a:br>
              <a:rPr lang="en-US" altLang="zh-TW" sz="3200"/>
            </a:br>
            <a:r>
              <a:rPr lang="en-US" altLang="zh-TW" sz="3200"/>
              <a:t>    </a:t>
            </a:r>
            <a:r>
              <a:rPr lang="en-US" altLang="zh-TW" sz="3200">
                <a:solidFill>
                  <a:srgbClr val="CC3300"/>
                </a:solidFill>
              </a:rPr>
              <a:t>null links: 2n-(n-1)=</a:t>
            </a:r>
            <a:r>
              <a:rPr lang="en-US" altLang="zh-TW" sz="3200"/>
              <a:t>n+1</a:t>
            </a:r>
            <a:endParaRPr lang="en-US" altLang="zh-TW" sz="3200">
              <a:solidFill>
                <a:schemeClr val="tx1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</a:rPr>
              <a:t>Replace these null pointers with some useful “threads”.</a:t>
            </a:r>
            <a:endParaRPr lang="en-US" altLang="zh-TW" sz="3200" i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TW">
                <a:solidFill>
                  <a:schemeClr val="tx2">
                    <a:satMod val="130000"/>
                  </a:schemeClr>
                </a:solidFill>
              </a:rPr>
              <a:t>Threaded Binary Trees</a:t>
            </a:r>
            <a:r>
              <a:rPr lang="en-US" altLang="zh-TW" sz="2400">
                <a:solidFill>
                  <a:schemeClr val="tx2">
                    <a:satMod val="130000"/>
                  </a:schemeClr>
                </a:solidFill>
              </a:rPr>
              <a:t> (</a:t>
            </a:r>
            <a:r>
              <a:rPr lang="en-US" altLang="zh-TW" sz="2400" i="1">
                <a:solidFill>
                  <a:schemeClr val="tx2">
                    <a:satMod val="130000"/>
                  </a:schemeClr>
                </a:solidFill>
              </a:rPr>
              <a:t>Continued</a:t>
            </a:r>
            <a:r>
              <a:rPr lang="en-US" altLang="zh-TW" sz="2400">
                <a:solidFill>
                  <a:schemeClr val="tx2">
                    <a:satMod val="130000"/>
                  </a:schemeClr>
                </a:solidFill>
              </a:rPr>
              <a:t>)</a:t>
            </a:r>
            <a:endParaRPr lang="en-US" altLang="zh-TW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9157" name="Rectangle 3"/>
          <p:cNvSpPr>
            <a:spLocks noChangeArrowheads="1"/>
          </p:cNvSpPr>
          <p:nvPr/>
        </p:nvSpPr>
        <p:spPr bwMode="auto">
          <a:xfrm>
            <a:off x="990600" y="1938338"/>
            <a:ext cx="7689850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solidFill>
                  <a:schemeClr val="tx1"/>
                </a:solidFill>
              </a:rPr>
              <a:t>If </a:t>
            </a:r>
            <a:r>
              <a:rPr lang="en-US" altLang="zh-TW" sz="2800">
                <a:solidFill>
                  <a:schemeClr val="tx1"/>
                </a:solidFill>
                <a:latin typeface="Courier New" pitchFamily="49" charset="0"/>
              </a:rPr>
              <a:t>ptr-&gt;left_child</a:t>
            </a:r>
            <a:r>
              <a:rPr lang="en-US" altLang="zh-TW" sz="2800">
                <a:solidFill>
                  <a:schemeClr val="tx1"/>
                </a:solidFill>
              </a:rPr>
              <a:t> is null, </a:t>
            </a:r>
          </a:p>
          <a:p>
            <a:r>
              <a:rPr lang="en-US" altLang="zh-TW" sz="2800">
                <a:solidFill>
                  <a:schemeClr val="tx1"/>
                </a:solidFill>
              </a:rPr>
              <a:t>    replace it with a pointer to the node that would be </a:t>
            </a:r>
          </a:p>
          <a:p>
            <a:r>
              <a:rPr lang="en-US" altLang="zh-TW" sz="2800">
                <a:solidFill>
                  <a:schemeClr val="tx1"/>
                </a:solidFill>
              </a:rPr>
              <a:t>    visited </a:t>
            </a:r>
            <a:r>
              <a:rPr lang="en-US" altLang="zh-TW" sz="2800" i="1">
                <a:solidFill>
                  <a:schemeClr val="tx1"/>
                </a:solidFill>
              </a:rPr>
              <a:t>before</a:t>
            </a:r>
            <a:r>
              <a:rPr lang="en-US" altLang="zh-TW" sz="2800">
                <a:solidFill>
                  <a:schemeClr val="tx1"/>
                </a:solidFill>
              </a:rPr>
              <a:t> </a:t>
            </a:r>
            <a:r>
              <a:rPr lang="en-US" altLang="zh-TW" sz="2800">
                <a:solidFill>
                  <a:schemeClr val="tx1"/>
                </a:solidFill>
                <a:latin typeface="Courier New" pitchFamily="49" charset="0"/>
              </a:rPr>
              <a:t>ptr</a:t>
            </a:r>
            <a:r>
              <a:rPr lang="en-US" altLang="zh-TW" sz="2800">
                <a:solidFill>
                  <a:schemeClr val="tx1"/>
                </a:solidFill>
              </a:rPr>
              <a:t> in an </a:t>
            </a:r>
            <a:r>
              <a:rPr lang="en-US" altLang="zh-TW" sz="2800" i="1">
                <a:solidFill>
                  <a:schemeClr val="tx1"/>
                </a:solidFill>
              </a:rPr>
              <a:t>inorder traversal</a:t>
            </a:r>
            <a:endParaRPr lang="en-US" altLang="zh-TW" sz="2800">
              <a:solidFill>
                <a:schemeClr val="tx1"/>
              </a:solidFill>
            </a:endParaRPr>
          </a:p>
          <a:p>
            <a:endParaRPr lang="en-US" altLang="zh-TW" sz="2800">
              <a:solidFill>
                <a:schemeClr val="tx1"/>
              </a:solidFill>
            </a:endParaRPr>
          </a:p>
          <a:p>
            <a:r>
              <a:rPr lang="en-US" altLang="zh-TW" sz="2800">
                <a:solidFill>
                  <a:schemeClr val="tx1"/>
                </a:solidFill>
              </a:rPr>
              <a:t>If </a:t>
            </a:r>
            <a:r>
              <a:rPr lang="en-US" altLang="zh-TW" sz="2800">
                <a:solidFill>
                  <a:schemeClr val="tx1"/>
                </a:solidFill>
                <a:latin typeface="Courier New" pitchFamily="49" charset="0"/>
              </a:rPr>
              <a:t>ptr-&gt;right_child</a:t>
            </a:r>
            <a:r>
              <a:rPr lang="en-US" altLang="zh-TW" sz="2800">
                <a:solidFill>
                  <a:schemeClr val="tx1"/>
                </a:solidFill>
              </a:rPr>
              <a:t> is null, </a:t>
            </a:r>
          </a:p>
          <a:p>
            <a:r>
              <a:rPr lang="en-US" altLang="zh-TW" sz="2800">
                <a:solidFill>
                  <a:schemeClr val="tx1"/>
                </a:solidFill>
              </a:rPr>
              <a:t>    replace it with a pointer to the node that would be </a:t>
            </a:r>
          </a:p>
          <a:p>
            <a:r>
              <a:rPr lang="en-US" altLang="zh-TW" sz="2800">
                <a:solidFill>
                  <a:schemeClr val="tx1"/>
                </a:solidFill>
              </a:rPr>
              <a:t>    visited </a:t>
            </a:r>
            <a:r>
              <a:rPr lang="en-US" altLang="zh-TW" sz="2800" i="1">
                <a:solidFill>
                  <a:schemeClr val="tx1"/>
                </a:solidFill>
              </a:rPr>
              <a:t>after</a:t>
            </a:r>
            <a:r>
              <a:rPr lang="en-US" altLang="zh-TW" sz="2800">
                <a:solidFill>
                  <a:schemeClr val="tx1"/>
                </a:solidFill>
              </a:rPr>
              <a:t> </a:t>
            </a:r>
            <a:r>
              <a:rPr lang="en-US" altLang="zh-TW" sz="2800">
                <a:solidFill>
                  <a:schemeClr val="tx1"/>
                </a:solidFill>
                <a:latin typeface="Courier New" pitchFamily="49" charset="0"/>
              </a:rPr>
              <a:t>ptr</a:t>
            </a:r>
            <a:r>
              <a:rPr lang="en-US" altLang="zh-TW" sz="2800">
                <a:solidFill>
                  <a:schemeClr val="tx1"/>
                </a:solidFill>
              </a:rPr>
              <a:t> in an </a:t>
            </a:r>
            <a:r>
              <a:rPr lang="en-US" altLang="zh-TW" sz="2800" i="1">
                <a:solidFill>
                  <a:schemeClr val="tx1"/>
                </a:solidFill>
              </a:rPr>
              <a:t>inorder traversal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0" y="60960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A Threaded Binary Tree</a:t>
            </a:r>
          </a:p>
        </p:txBody>
      </p:sp>
      <p:grpSp>
        <p:nvGrpSpPr>
          <p:cNvPr id="50181" name="Group 4"/>
          <p:cNvGrpSpPr>
            <a:grpSpLocks/>
          </p:cNvGrpSpPr>
          <p:nvPr/>
        </p:nvGrpSpPr>
        <p:grpSpPr bwMode="auto">
          <a:xfrm>
            <a:off x="4999038" y="1895475"/>
            <a:ext cx="571500" cy="569913"/>
            <a:chOff x="3089" y="1206"/>
            <a:chExt cx="360" cy="359"/>
          </a:xfrm>
        </p:grpSpPr>
        <p:sp>
          <p:nvSpPr>
            <p:cNvPr id="50239" name="Oval 5"/>
            <p:cNvSpPr>
              <a:spLocks noChangeArrowheads="1"/>
            </p:cNvSpPr>
            <p:nvPr/>
          </p:nvSpPr>
          <p:spPr bwMode="auto">
            <a:xfrm>
              <a:off x="3089" y="1206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40" name="Rectangle 6"/>
            <p:cNvSpPr>
              <a:spLocks noChangeArrowheads="1"/>
            </p:cNvSpPr>
            <p:nvPr/>
          </p:nvSpPr>
          <p:spPr bwMode="auto">
            <a:xfrm>
              <a:off x="3158" y="1259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50182" name="Group 7"/>
          <p:cNvGrpSpPr>
            <a:grpSpLocks/>
          </p:cNvGrpSpPr>
          <p:nvPr/>
        </p:nvGrpSpPr>
        <p:grpSpPr bwMode="auto">
          <a:xfrm>
            <a:off x="2898775" y="3060700"/>
            <a:ext cx="571500" cy="569913"/>
            <a:chOff x="1766" y="1940"/>
            <a:chExt cx="360" cy="359"/>
          </a:xfrm>
        </p:grpSpPr>
        <p:sp>
          <p:nvSpPr>
            <p:cNvPr id="50237" name="Oval 8"/>
            <p:cNvSpPr>
              <a:spLocks noChangeArrowheads="1"/>
            </p:cNvSpPr>
            <p:nvPr/>
          </p:nvSpPr>
          <p:spPr bwMode="auto">
            <a:xfrm>
              <a:off x="1766" y="1940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38" name="Rectangle 9"/>
            <p:cNvSpPr>
              <a:spLocks noChangeArrowheads="1"/>
            </p:cNvSpPr>
            <p:nvPr/>
          </p:nvSpPr>
          <p:spPr bwMode="auto">
            <a:xfrm>
              <a:off x="1835" y="1993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B</a:t>
              </a:r>
            </a:p>
          </p:txBody>
        </p:sp>
      </p:grpSp>
      <p:sp>
        <p:nvSpPr>
          <p:cNvPr id="50183" name="Line 10"/>
          <p:cNvSpPr>
            <a:spLocks noChangeShapeType="1"/>
          </p:cNvSpPr>
          <p:nvPr/>
        </p:nvSpPr>
        <p:spPr bwMode="auto">
          <a:xfrm flipH="1">
            <a:off x="3155950" y="2386013"/>
            <a:ext cx="1936750" cy="654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184" name="Group 11"/>
          <p:cNvGrpSpPr>
            <a:grpSpLocks/>
          </p:cNvGrpSpPr>
          <p:nvPr/>
        </p:nvGrpSpPr>
        <p:grpSpPr bwMode="auto">
          <a:xfrm>
            <a:off x="7158038" y="3022600"/>
            <a:ext cx="571500" cy="569913"/>
            <a:chOff x="4449" y="1916"/>
            <a:chExt cx="360" cy="359"/>
          </a:xfrm>
        </p:grpSpPr>
        <p:sp>
          <p:nvSpPr>
            <p:cNvPr id="50235" name="Oval 12"/>
            <p:cNvSpPr>
              <a:spLocks noChangeArrowheads="1"/>
            </p:cNvSpPr>
            <p:nvPr/>
          </p:nvSpPr>
          <p:spPr bwMode="auto">
            <a:xfrm>
              <a:off x="4449" y="1916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36" name="Rectangle 13"/>
            <p:cNvSpPr>
              <a:spLocks noChangeArrowheads="1"/>
            </p:cNvSpPr>
            <p:nvPr/>
          </p:nvSpPr>
          <p:spPr bwMode="auto">
            <a:xfrm>
              <a:off x="4518" y="1969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C</a:t>
              </a:r>
            </a:p>
          </p:txBody>
        </p:sp>
      </p:grpSp>
      <p:grpSp>
        <p:nvGrpSpPr>
          <p:cNvPr id="50185" name="Group 14"/>
          <p:cNvGrpSpPr>
            <a:grpSpLocks/>
          </p:cNvGrpSpPr>
          <p:nvPr/>
        </p:nvGrpSpPr>
        <p:grpSpPr bwMode="auto">
          <a:xfrm>
            <a:off x="8143875" y="4130675"/>
            <a:ext cx="571500" cy="569913"/>
            <a:chOff x="5070" y="2614"/>
            <a:chExt cx="360" cy="359"/>
          </a:xfrm>
        </p:grpSpPr>
        <p:sp>
          <p:nvSpPr>
            <p:cNvPr id="50233" name="Oval 15"/>
            <p:cNvSpPr>
              <a:spLocks noChangeArrowheads="1"/>
            </p:cNvSpPr>
            <p:nvPr/>
          </p:nvSpPr>
          <p:spPr bwMode="auto">
            <a:xfrm>
              <a:off x="5070" y="2614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34" name="Rectangle 16"/>
            <p:cNvSpPr>
              <a:spLocks noChangeArrowheads="1"/>
            </p:cNvSpPr>
            <p:nvPr/>
          </p:nvSpPr>
          <p:spPr bwMode="auto">
            <a:xfrm>
              <a:off x="5139" y="2667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G</a:t>
              </a:r>
            </a:p>
          </p:txBody>
        </p:sp>
      </p:grpSp>
      <p:sp>
        <p:nvSpPr>
          <p:cNvPr id="50186" name="Line 17"/>
          <p:cNvSpPr>
            <a:spLocks noChangeShapeType="1"/>
          </p:cNvSpPr>
          <p:nvPr/>
        </p:nvSpPr>
        <p:spPr bwMode="auto">
          <a:xfrm>
            <a:off x="7680325" y="3533775"/>
            <a:ext cx="714375" cy="590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187" name="Group 18"/>
          <p:cNvGrpSpPr>
            <a:grpSpLocks/>
          </p:cNvGrpSpPr>
          <p:nvPr/>
        </p:nvGrpSpPr>
        <p:grpSpPr bwMode="auto">
          <a:xfrm>
            <a:off x="4081463" y="4192588"/>
            <a:ext cx="571500" cy="569912"/>
            <a:chOff x="2511" y="2653"/>
            <a:chExt cx="360" cy="359"/>
          </a:xfrm>
        </p:grpSpPr>
        <p:sp>
          <p:nvSpPr>
            <p:cNvPr id="50231" name="Oval 19"/>
            <p:cNvSpPr>
              <a:spLocks noChangeArrowheads="1"/>
            </p:cNvSpPr>
            <p:nvPr/>
          </p:nvSpPr>
          <p:spPr bwMode="auto">
            <a:xfrm>
              <a:off x="2511" y="2653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32" name="Rectangle 20"/>
            <p:cNvSpPr>
              <a:spLocks noChangeArrowheads="1"/>
            </p:cNvSpPr>
            <p:nvPr/>
          </p:nvSpPr>
          <p:spPr bwMode="auto">
            <a:xfrm>
              <a:off x="2580" y="2706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E</a:t>
              </a:r>
            </a:p>
          </p:txBody>
        </p:sp>
      </p:grpSp>
      <p:grpSp>
        <p:nvGrpSpPr>
          <p:cNvPr id="50188" name="Group 21"/>
          <p:cNvGrpSpPr>
            <a:grpSpLocks/>
          </p:cNvGrpSpPr>
          <p:nvPr/>
        </p:nvGrpSpPr>
        <p:grpSpPr bwMode="auto">
          <a:xfrm>
            <a:off x="2789238" y="5376863"/>
            <a:ext cx="571500" cy="569912"/>
            <a:chOff x="1697" y="3399"/>
            <a:chExt cx="360" cy="359"/>
          </a:xfrm>
        </p:grpSpPr>
        <p:sp>
          <p:nvSpPr>
            <p:cNvPr id="50229" name="Oval 22"/>
            <p:cNvSpPr>
              <a:spLocks noChangeArrowheads="1"/>
            </p:cNvSpPr>
            <p:nvPr/>
          </p:nvSpPr>
          <p:spPr bwMode="auto">
            <a:xfrm>
              <a:off x="1697" y="3399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30" name="Rectangle 23"/>
            <p:cNvSpPr>
              <a:spLocks noChangeArrowheads="1"/>
            </p:cNvSpPr>
            <p:nvPr/>
          </p:nvSpPr>
          <p:spPr bwMode="auto">
            <a:xfrm>
              <a:off x="1766" y="3452"/>
              <a:ext cx="1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I</a:t>
              </a:r>
            </a:p>
          </p:txBody>
        </p:sp>
      </p:grpSp>
      <p:sp>
        <p:nvSpPr>
          <p:cNvPr id="50189" name="Line 24"/>
          <p:cNvSpPr>
            <a:spLocks noChangeShapeType="1"/>
          </p:cNvSpPr>
          <p:nvPr/>
        </p:nvSpPr>
        <p:spPr bwMode="auto">
          <a:xfrm>
            <a:off x="2406650" y="4724400"/>
            <a:ext cx="690563" cy="638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190" name="Group 25"/>
          <p:cNvGrpSpPr>
            <a:grpSpLocks/>
          </p:cNvGrpSpPr>
          <p:nvPr/>
        </p:nvGrpSpPr>
        <p:grpSpPr bwMode="auto">
          <a:xfrm>
            <a:off x="1925638" y="4198938"/>
            <a:ext cx="571500" cy="569912"/>
            <a:chOff x="1153" y="2657"/>
            <a:chExt cx="360" cy="359"/>
          </a:xfrm>
        </p:grpSpPr>
        <p:sp>
          <p:nvSpPr>
            <p:cNvPr id="50227" name="Oval 26"/>
            <p:cNvSpPr>
              <a:spLocks noChangeArrowheads="1"/>
            </p:cNvSpPr>
            <p:nvPr/>
          </p:nvSpPr>
          <p:spPr bwMode="auto">
            <a:xfrm>
              <a:off x="1153" y="2657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28" name="Rectangle 27"/>
            <p:cNvSpPr>
              <a:spLocks noChangeArrowheads="1"/>
            </p:cNvSpPr>
            <p:nvPr/>
          </p:nvSpPr>
          <p:spPr bwMode="auto">
            <a:xfrm>
              <a:off x="1222" y="271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D</a:t>
              </a:r>
            </a:p>
          </p:txBody>
        </p:sp>
      </p:grpSp>
      <p:grpSp>
        <p:nvGrpSpPr>
          <p:cNvPr id="50191" name="Group 28"/>
          <p:cNvGrpSpPr>
            <a:grpSpLocks/>
          </p:cNvGrpSpPr>
          <p:nvPr/>
        </p:nvGrpSpPr>
        <p:grpSpPr bwMode="auto">
          <a:xfrm>
            <a:off x="1044575" y="5400675"/>
            <a:ext cx="571500" cy="569913"/>
            <a:chOff x="598" y="3414"/>
            <a:chExt cx="360" cy="359"/>
          </a:xfrm>
        </p:grpSpPr>
        <p:sp>
          <p:nvSpPr>
            <p:cNvPr id="50225" name="Oval 29"/>
            <p:cNvSpPr>
              <a:spLocks noChangeArrowheads="1"/>
            </p:cNvSpPr>
            <p:nvPr/>
          </p:nvSpPr>
          <p:spPr bwMode="auto">
            <a:xfrm>
              <a:off x="598" y="3414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26" name="Rectangle 30"/>
            <p:cNvSpPr>
              <a:spLocks noChangeArrowheads="1"/>
            </p:cNvSpPr>
            <p:nvPr/>
          </p:nvSpPr>
          <p:spPr bwMode="auto">
            <a:xfrm>
              <a:off x="667" y="3467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H</a:t>
              </a:r>
            </a:p>
          </p:txBody>
        </p:sp>
      </p:grpSp>
      <p:grpSp>
        <p:nvGrpSpPr>
          <p:cNvPr id="50192" name="Group 31"/>
          <p:cNvGrpSpPr>
            <a:grpSpLocks/>
          </p:cNvGrpSpPr>
          <p:nvPr/>
        </p:nvGrpSpPr>
        <p:grpSpPr bwMode="auto">
          <a:xfrm>
            <a:off x="6135688" y="4141788"/>
            <a:ext cx="571500" cy="569912"/>
            <a:chOff x="3805" y="2621"/>
            <a:chExt cx="360" cy="359"/>
          </a:xfrm>
        </p:grpSpPr>
        <p:sp>
          <p:nvSpPr>
            <p:cNvPr id="50223" name="Oval 32"/>
            <p:cNvSpPr>
              <a:spLocks noChangeArrowheads="1"/>
            </p:cNvSpPr>
            <p:nvPr/>
          </p:nvSpPr>
          <p:spPr bwMode="auto">
            <a:xfrm>
              <a:off x="3805" y="2621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24" name="Rectangle 33"/>
            <p:cNvSpPr>
              <a:spLocks noChangeArrowheads="1"/>
            </p:cNvSpPr>
            <p:nvPr/>
          </p:nvSpPr>
          <p:spPr bwMode="auto">
            <a:xfrm>
              <a:off x="3874" y="267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F</a:t>
              </a:r>
            </a:p>
          </p:txBody>
        </p:sp>
      </p:grpSp>
      <p:sp>
        <p:nvSpPr>
          <p:cNvPr id="50193" name="Line 34"/>
          <p:cNvSpPr>
            <a:spLocks noChangeShapeType="1"/>
          </p:cNvSpPr>
          <p:nvPr/>
        </p:nvSpPr>
        <p:spPr bwMode="auto">
          <a:xfrm flipH="1">
            <a:off x="6394450" y="3519488"/>
            <a:ext cx="828675" cy="617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Line 35"/>
          <p:cNvSpPr>
            <a:spLocks noChangeShapeType="1"/>
          </p:cNvSpPr>
          <p:nvPr/>
        </p:nvSpPr>
        <p:spPr bwMode="auto">
          <a:xfrm>
            <a:off x="3413125" y="3565525"/>
            <a:ext cx="946150" cy="630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Line 36"/>
          <p:cNvSpPr>
            <a:spLocks noChangeShapeType="1"/>
          </p:cNvSpPr>
          <p:nvPr/>
        </p:nvSpPr>
        <p:spPr bwMode="auto">
          <a:xfrm flipH="1">
            <a:off x="2192338" y="3559175"/>
            <a:ext cx="763587" cy="649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Line 37"/>
          <p:cNvSpPr>
            <a:spLocks noChangeShapeType="1"/>
          </p:cNvSpPr>
          <p:nvPr/>
        </p:nvSpPr>
        <p:spPr bwMode="auto">
          <a:xfrm flipH="1">
            <a:off x="1346200" y="4729163"/>
            <a:ext cx="642938" cy="669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Line 38"/>
          <p:cNvSpPr>
            <a:spLocks noChangeShapeType="1"/>
          </p:cNvSpPr>
          <p:nvPr/>
        </p:nvSpPr>
        <p:spPr bwMode="auto">
          <a:xfrm>
            <a:off x="5467350" y="2403475"/>
            <a:ext cx="1951038" cy="601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Line 39"/>
          <p:cNvSpPr>
            <a:spLocks noChangeShapeType="1"/>
          </p:cNvSpPr>
          <p:nvPr/>
        </p:nvSpPr>
        <p:spPr bwMode="auto">
          <a:xfrm>
            <a:off x="3395663" y="5695950"/>
            <a:ext cx="201612" cy="158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9" name="Line 40"/>
          <p:cNvSpPr>
            <a:spLocks noChangeShapeType="1"/>
          </p:cNvSpPr>
          <p:nvPr/>
        </p:nvSpPr>
        <p:spPr bwMode="auto">
          <a:xfrm>
            <a:off x="3095625" y="3649663"/>
            <a:ext cx="500063" cy="205898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0" name="Line 41"/>
          <p:cNvSpPr>
            <a:spLocks noChangeShapeType="1"/>
          </p:cNvSpPr>
          <p:nvPr/>
        </p:nvSpPr>
        <p:spPr bwMode="auto">
          <a:xfrm flipH="1">
            <a:off x="3656013" y="4518025"/>
            <a:ext cx="404812" cy="158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1" name="Line 42"/>
          <p:cNvSpPr>
            <a:spLocks noChangeShapeType="1"/>
          </p:cNvSpPr>
          <p:nvPr/>
        </p:nvSpPr>
        <p:spPr bwMode="auto">
          <a:xfrm>
            <a:off x="3275013" y="3625850"/>
            <a:ext cx="381000" cy="9048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Line 43"/>
          <p:cNvSpPr>
            <a:spLocks noChangeShapeType="1"/>
          </p:cNvSpPr>
          <p:nvPr/>
        </p:nvSpPr>
        <p:spPr bwMode="auto">
          <a:xfrm>
            <a:off x="1631950" y="5684838"/>
            <a:ext cx="392113" cy="158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3" name="Line 44"/>
          <p:cNvSpPr>
            <a:spLocks noChangeShapeType="1"/>
          </p:cNvSpPr>
          <p:nvPr/>
        </p:nvSpPr>
        <p:spPr bwMode="auto">
          <a:xfrm flipH="1">
            <a:off x="2333625" y="5673725"/>
            <a:ext cx="441325" cy="158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Line 45"/>
          <p:cNvSpPr>
            <a:spLocks noChangeShapeType="1"/>
          </p:cNvSpPr>
          <p:nvPr/>
        </p:nvSpPr>
        <p:spPr bwMode="auto">
          <a:xfrm flipV="1">
            <a:off x="2322513" y="4864100"/>
            <a:ext cx="1587" cy="8096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Line 46"/>
          <p:cNvSpPr>
            <a:spLocks noChangeShapeType="1"/>
          </p:cNvSpPr>
          <p:nvPr/>
        </p:nvSpPr>
        <p:spPr bwMode="auto">
          <a:xfrm flipV="1">
            <a:off x="2035175" y="4851400"/>
            <a:ext cx="1588" cy="83343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6" name="Line 47"/>
          <p:cNvSpPr>
            <a:spLocks noChangeShapeType="1"/>
          </p:cNvSpPr>
          <p:nvPr/>
        </p:nvSpPr>
        <p:spPr bwMode="auto">
          <a:xfrm flipH="1" flipV="1">
            <a:off x="5449888" y="4481513"/>
            <a:ext cx="681037" cy="158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Line 48"/>
          <p:cNvSpPr>
            <a:spLocks noChangeShapeType="1"/>
          </p:cNvSpPr>
          <p:nvPr/>
        </p:nvSpPr>
        <p:spPr bwMode="auto">
          <a:xfrm flipH="1" flipV="1">
            <a:off x="5429250" y="2589213"/>
            <a:ext cx="9525" cy="18923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Line 49"/>
          <p:cNvSpPr>
            <a:spLocks noChangeShapeType="1"/>
          </p:cNvSpPr>
          <p:nvPr/>
        </p:nvSpPr>
        <p:spPr bwMode="auto">
          <a:xfrm flipH="1" flipV="1">
            <a:off x="7580313" y="4492625"/>
            <a:ext cx="563562" cy="158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Line 50"/>
          <p:cNvSpPr>
            <a:spLocks noChangeShapeType="1"/>
          </p:cNvSpPr>
          <p:nvPr/>
        </p:nvSpPr>
        <p:spPr bwMode="auto">
          <a:xfrm flipV="1">
            <a:off x="7569200" y="3602038"/>
            <a:ext cx="3175" cy="89058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0" name="Line 51"/>
          <p:cNvSpPr>
            <a:spLocks noChangeShapeType="1"/>
          </p:cNvSpPr>
          <p:nvPr/>
        </p:nvSpPr>
        <p:spPr bwMode="auto">
          <a:xfrm flipH="1" flipV="1">
            <a:off x="747713" y="5707063"/>
            <a:ext cx="288925" cy="158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1" name="Line 52"/>
          <p:cNvSpPr>
            <a:spLocks noChangeShapeType="1"/>
          </p:cNvSpPr>
          <p:nvPr/>
        </p:nvSpPr>
        <p:spPr bwMode="auto">
          <a:xfrm flipV="1">
            <a:off x="736600" y="4897438"/>
            <a:ext cx="1588" cy="8096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2" name="Line 53"/>
          <p:cNvSpPr>
            <a:spLocks noChangeShapeType="1"/>
          </p:cNvSpPr>
          <p:nvPr/>
        </p:nvSpPr>
        <p:spPr bwMode="auto">
          <a:xfrm flipV="1">
            <a:off x="4656138" y="4479925"/>
            <a:ext cx="496887" cy="1428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3" name="Line 54"/>
          <p:cNvSpPr>
            <a:spLocks noChangeShapeType="1"/>
          </p:cNvSpPr>
          <p:nvPr/>
        </p:nvSpPr>
        <p:spPr bwMode="auto">
          <a:xfrm flipV="1">
            <a:off x="5164138" y="2613025"/>
            <a:ext cx="3175" cy="18669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4" name="Line 55"/>
          <p:cNvSpPr>
            <a:spLocks noChangeShapeType="1"/>
          </p:cNvSpPr>
          <p:nvPr/>
        </p:nvSpPr>
        <p:spPr bwMode="auto">
          <a:xfrm>
            <a:off x="6715125" y="4470400"/>
            <a:ext cx="592138" cy="95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5" name="Line 56"/>
          <p:cNvSpPr>
            <a:spLocks noChangeShapeType="1"/>
          </p:cNvSpPr>
          <p:nvPr/>
        </p:nvSpPr>
        <p:spPr bwMode="auto">
          <a:xfrm flipV="1">
            <a:off x="7318375" y="3613150"/>
            <a:ext cx="3175" cy="8667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6" name="Line 57"/>
          <p:cNvSpPr>
            <a:spLocks noChangeShapeType="1"/>
          </p:cNvSpPr>
          <p:nvPr/>
        </p:nvSpPr>
        <p:spPr bwMode="auto">
          <a:xfrm>
            <a:off x="8737600" y="4479925"/>
            <a:ext cx="392113" cy="158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7" name="Line 58"/>
          <p:cNvSpPr>
            <a:spLocks noChangeShapeType="1"/>
          </p:cNvSpPr>
          <p:nvPr/>
        </p:nvSpPr>
        <p:spPr bwMode="auto">
          <a:xfrm flipV="1">
            <a:off x="9140825" y="3160713"/>
            <a:ext cx="3175" cy="131921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8" name="Line 59"/>
          <p:cNvSpPr>
            <a:spLocks noChangeShapeType="1"/>
          </p:cNvSpPr>
          <p:nvPr/>
        </p:nvSpPr>
        <p:spPr bwMode="auto">
          <a:xfrm>
            <a:off x="3298825" y="2124075"/>
            <a:ext cx="1677988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9" name="Rectangle 60"/>
          <p:cNvSpPr>
            <a:spLocks noChangeArrowheads="1"/>
          </p:cNvSpPr>
          <p:nvPr/>
        </p:nvSpPr>
        <p:spPr bwMode="auto">
          <a:xfrm>
            <a:off x="2563813" y="1858963"/>
            <a:ext cx="674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root</a:t>
            </a:r>
          </a:p>
        </p:txBody>
      </p:sp>
      <p:sp>
        <p:nvSpPr>
          <p:cNvPr id="50220" name="Text Box 61"/>
          <p:cNvSpPr txBox="1">
            <a:spLocks noChangeArrowheads="1"/>
          </p:cNvSpPr>
          <p:nvPr/>
        </p:nvSpPr>
        <p:spPr bwMode="auto">
          <a:xfrm>
            <a:off x="247650" y="4156075"/>
            <a:ext cx="124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solidFill>
                  <a:srgbClr val="CC3300"/>
                </a:solidFill>
              </a:rPr>
              <a:t>dangling</a:t>
            </a:r>
          </a:p>
        </p:txBody>
      </p:sp>
      <p:sp>
        <p:nvSpPr>
          <p:cNvPr id="50221" name="Rectangle 62"/>
          <p:cNvSpPr>
            <a:spLocks noChangeArrowheads="1"/>
          </p:cNvSpPr>
          <p:nvPr/>
        </p:nvSpPr>
        <p:spPr bwMode="auto">
          <a:xfrm>
            <a:off x="7894638" y="2554288"/>
            <a:ext cx="1249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solidFill>
                  <a:srgbClr val="CC3300"/>
                </a:solidFill>
              </a:rPr>
              <a:t>dangling</a:t>
            </a:r>
          </a:p>
        </p:txBody>
      </p:sp>
      <p:sp>
        <p:nvSpPr>
          <p:cNvPr id="50222" name="Text Box 63"/>
          <p:cNvSpPr txBox="1">
            <a:spLocks noChangeArrowheads="1"/>
          </p:cNvSpPr>
          <p:nvPr/>
        </p:nvSpPr>
        <p:spPr bwMode="auto">
          <a:xfrm>
            <a:off x="4327525" y="4975225"/>
            <a:ext cx="314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/>
              <a:t>inorder traversal:</a:t>
            </a:r>
          </a:p>
          <a:p>
            <a:r>
              <a:rPr lang="en-US" altLang="zh-TW" sz="2400">
                <a:solidFill>
                  <a:srgbClr val="006600"/>
                </a:solidFill>
              </a:rPr>
              <a:t>H, D, I, B, E, A, F, C, G</a:t>
            </a:r>
            <a:endParaRPr lang="en-US" altLang="zh-TW" sz="24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742950" y="1238250"/>
            <a:ext cx="7696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>
            <a:off x="3943350" y="123825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5010150" y="123825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2266950" y="123825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6686550" y="123825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955675" y="1404938"/>
            <a:ext cx="955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chemeClr val="tx1"/>
                </a:solidFill>
              </a:rPr>
              <a:t> TRUE</a:t>
            </a:r>
          </a:p>
        </p:txBody>
      </p:sp>
      <p:sp>
        <p:nvSpPr>
          <p:cNvPr id="51208" name="Line 9"/>
          <p:cNvSpPr>
            <a:spLocks noChangeShapeType="1"/>
          </p:cNvSpPr>
          <p:nvPr/>
        </p:nvSpPr>
        <p:spPr bwMode="auto">
          <a:xfrm>
            <a:off x="4095750" y="154305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Text Box 10"/>
          <p:cNvSpPr txBox="1">
            <a:spLocks noChangeArrowheads="1"/>
          </p:cNvSpPr>
          <p:nvPr/>
        </p:nvSpPr>
        <p:spPr bwMode="auto">
          <a:xfrm>
            <a:off x="2952750" y="1390650"/>
            <a:ext cx="35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800">
                <a:solidFill>
                  <a:schemeClr val="tx1"/>
                </a:solidFill>
                <a:sym typeface="Wingdings" pitchFamily="2" charset="2"/>
              </a:rPr>
              <a:t></a:t>
            </a:r>
            <a:endParaRPr lang="en-US" altLang="zh-TW" sz="1800">
              <a:solidFill>
                <a:schemeClr val="tx1"/>
              </a:solidFill>
            </a:endParaRPr>
          </a:p>
        </p:txBody>
      </p:sp>
      <p:sp>
        <p:nvSpPr>
          <p:cNvPr id="51210" name="Text Box 11"/>
          <p:cNvSpPr txBox="1">
            <a:spLocks noChangeArrowheads="1"/>
          </p:cNvSpPr>
          <p:nvPr/>
        </p:nvSpPr>
        <p:spPr bwMode="auto">
          <a:xfrm>
            <a:off x="5619750" y="1390650"/>
            <a:ext cx="355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800">
                <a:solidFill>
                  <a:schemeClr val="tx1"/>
                </a:solidFill>
                <a:sym typeface="Wingdings" pitchFamily="2" charset="2"/>
              </a:rPr>
              <a:t></a:t>
            </a:r>
            <a:endParaRPr lang="en-US" altLang="zh-TW" sz="1800">
              <a:solidFill>
                <a:schemeClr val="tx1"/>
              </a:solidFill>
            </a:endParaRPr>
          </a:p>
          <a:p>
            <a:endParaRPr lang="en-US" altLang="zh-TW" b="1" u="sng">
              <a:solidFill>
                <a:schemeClr val="tx1"/>
              </a:solidFill>
            </a:endParaRPr>
          </a:p>
        </p:txBody>
      </p:sp>
      <p:grpSp>
        <p:nvGrpSpPr>
          <p:cNvPr id="51211" name="Group 17"/>
          <p:cNvGrpSpPr>
            <a:grpSpLocks/>
          </p:cNvGrpSpPr>
          <p:nvPr/>
        </p:nvGrpSpPr>
        <p:grpSpPr bwMode="auto">
          <a:xfrm>
            <a:off x="5808663" y="1404938"/>
            <a:ext cx="2298700" cy="976312"/>
            <a:chOff x="3623" y="1929"/>
            <a:chExt cx="1448" cy="615"/>
          </a:xfrm>
        </p:grpSpPr>
        <p:sp>
          <p:nvSpPr>
            <p:cNvPr id="51223" name="Text Box 8"/>
            <p:cNvSpPr txBox="1">
              <a:spLocks noChangeArrowheads="1"/>
            </p:cNvSpPr>
            <p:nvPr/>
          </p:nvSpPr>
          <p:spPr bwMode="auto">
            <a:xfrm>
              <a:off x="4358" y="1929"/>
              <a:ext cx="71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b="1">
                  <a:solidFill>
                    <a:schemeClr val="tx1"/>
                  </a:solidFill>
                </a:rPr>
                <a:t>  FALSE</a:t>
              </a:r>
            </a:p>
          </p:txBody>
        </p:sp>
        <p:sp>
          <p:nvSpPr>
            <p:cNvPr id="51224" name="Line 12"/>
            <p:cNvSpPr>
              <a:spLocks noChangeShapeType="1"/>
            </p:cNvSpPr>
            <p:nvPr/>
          </p:nvSpPr>
          <p:spPr bwMode="auto">
            <a:xfrm>
              <a:off x="3626" y="201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5" name="Line 15"/>
            <p:cNvSpPr>
              <a:spLocks noChangeShapeType="1"/>
            </p:cNvSpPr>
            <p:nvPr/>
          </p:nvSpPr>
          <p:spPr bwMode="auto">
            <a:xfrm>
              <a:off x="3623" y="2533"/>
              <a:ext cx="11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6" name="Line 16"/>
            <p:cNvSpPr>
              <a:spLocks noChangeShapeType="1"/>
            </p:cNvSpPr>
            <p:nvPr/>
          </p:nvSpPr>
          <p:spPr bwMode="auto">
            <a:xfrm flipV="1">
              <a:off x="4778" y="2255"/>
              <a:ext cx="0" cy="2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12" name="Group 23"/>
          <p:cNvGrpSpPr>
            <a:grpSpLocks/>
          </p:cNvGrpSpPr>
          <p:nvPr/>
        </p:nvGrpSpPr>
        <p:grpSpPr bwMode="auto">
          <a:xfrm>
            <a:off x="1274763" y="1660525"/>
            <a:ext cx="1833562" cy="838200"/>
            <a:chOff x="1400" y="2545"/>
            <a:chExt cx="1155" cy="528"/>
          </a:xfrm>
        </p:grpSpPr>
        <p:sp>
          <p:nvSpPr>
            <p:cNvPr id="51220" name="Line 20"/>
            <p:cNvSpPr>
              <a:spLocks noChangeShapeType="1"/>
            </p:cNvSpPr>
            <p:nvPr/>
          </p:nvSpPr>
          <p:spPr bwMode="auto">
            <a:xfrm flipH="1">
              <a:off x="2552" y="2545"/>
              <a:ext cx="0" cy="52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1" name="Line 21"/>
            <p:cNvSpPr>
              <a:spLocks noChangeShapeType="1"/>
            </p:cNvSpPr>
            <p:nvPr/>
          </p:nvSpPr>
          <p:spPr bwMode="auto">
            <a:xfrm flipH="1">
              <a:off x="1400" y="3062"/>
              <a:ext cx="1155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2" name="Line 22"/>
            <p:cNvSpPr>
              <a:spLocks noChangeShapeType="1"/>
            </p:cNvSpPr>
            <p:nvPr/>
          </p:nvSpPr>
          <p:spPr bwMode="auto">
            <a:xfrm flipH="1" flipV="1">
              <a:off x="1400" y="2784"/>
              <a:ext cx="0" cy="27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13" name="Rectangle 25"/>
          <p:cNvSpPr>
            <a:spLocks noChangeArrowheads="1"/>
          </p:cNvSpPr>
          <p:nvPr/>
        </p:nvSpPr>
        <p:spPr bwMode="auto">
          <a:xfrm>
            <a:off x="1104900" y="0"/>
            <a:ext cx="6991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altLang="zh-TW" sz="4000">
                <a:solidFill>
                  <a:schemeClr val="tx2"/>
                </a:solidFill>
              </a:rPr>
              <a:t>Data Structures for Threaded BT</a:t>
            </a:r>
            <a:endParaRPr lang="en-US" altLang="zh-TW" sz="4400">
              <a:solidFill>
                <a:schemeClr val="tx2"/>
              </a:solidFill>
            </a:endParaRPr>
          </a:p>
        </p:txBody>
      </p:sp>
      <p:sp>
        <p:nvSpPr>
          <p:cNvPr id="51214" name="Rectangle 26"/>
          <p:cNvSpPr>
            <a:spLocks noChangeArrowheads="1"/>
          </p:cNvSpPr>
          <p:nvPr/>
        </p:nvSpPr>
        <p:spPr bwMode="auto">
          <a:xfrm>
            <a:off x="609600" y="2743200"/>
            <a:ext cx="9163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>
                <a:solidFill>
                  <a:schemeClr val="tx1"/>
                </a:solidFill>
                <a:latin typeface="Courier New" pitchFamily="49" charset="0"/>
              </a:rPr>
              <a:t>typedef struct threaded_tree *threaded_pointer;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>
                <a:solidFill>
                  <a:schemeClr val="tx1"/>
                </a:solidFill>
                <a:latin typeface="Courier New" pitchFamily="49" charset="0"/>
              </a:rPr>
              <a:t>typedef struct threaded_tree {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>
                <a:solidFill>
                  <a:schemeClr val="tx1"/>
                </a:solidFill>
                <a:latin typeface="Courier New" pitchFamily="49" charset="0"/>
              </a:rPr>
              <a:t>    short int left_thread;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>
                <a:solidFill>
                  <a:schemeClr val="tx1"/>
                </a:solidFill>
                <a:latin typeface="Courier New" pitchFamily="49" charset="0"/>
              </a:rPr>
              <a:t>    threaded_pointer left_child;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>
                <a:solidFill>
                  <a:schemeClr val="tx1"/>
                </a:solidFill>
                <a:latin typeface="Courier New" pitchFamily="49" charset="0"/>
              </a:rPr>
              <a:t>    char data;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>
                <a:solidFill>
                  <a:schemeClr val="tx1"/>
                </a:solidFill>
                <a:latin typeface="Courier New" pitchFamily="49" charset="0"/>
              </a:rPr>
              <a:t>    threaded_pointer right_child;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>
                <a:solidFill>
                  <a:schemeClr val="tx1"/>
                </a:solidFill>
                <a:latin typeface="Courier New" pitchFamily="49" charset="0"/>
              </a:rPr>
              <a:t>    short int right_thread;  };</a:t>
            </a:r>
          </a:p>
        </p:txBody>
      </p:sp>
      <p:sp>
        <p:nvSpPr>
          <p:cNvPr id="51215" name="Text Box 27"/>
          <p:cNvSpPr txBox="1">
            <a:spLocks noChangeArrowheads="1"/>
          </p:cNvSpPr>
          <p:nvPr/>
        </p:nvSpPr>
        <p:spPr bwMode="auto">
          <a:xfrm>
            <a:off x="669925" y="746125"/>
            <a:ext cx="7824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solidFill>
                  <a:schemeClr val="tx1"/>
                </a:solidFill>
              </a:rPr>
              <a:t>left_thread     left_child       data        right_child    right_thread</a:t>
            </a:r>
            <a:endParaRPr lang="en-US" altLang="zh-TW">
              <a:solidFill>
                <a:schemeClr val="tx1"/>
              </a:solidFill>
            </a:endParaRPr>
          </a:p>
        </p:txBody>
      </p:sp>
      <p:sp>
        <p:nvSpPr>
          <p:cNvPr id="51216" name="Text Box 28"/>
          <p:cNvSpPr txBox="1">
            <a:spLocks noChangeArrowheads="1"/>
          </p:cNvSpPr>
          <p:nvPr/>
        </p:nvSpPr>
        <p:spPr bwMode="auto">
          <a:xfrm>
            <a:off x="5718175" y="2365375"/>
            <a:ext cx="1884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solidFill>
                  <a:srgbClr val="CC3300"/>
                </a:solidFill>
              </a:rPr>
              <a:t>FALSE: child</a:t>
            </a:r>
          </a:p>
        </p:txBody>
      </p:sp>
      <p:sp>
        <p:nvSpPr>
          <p:cNvPr id="51217" name="Text Box 29"/>
          <p:cNvSpPr txBox="1">
            <a:spLocks noChangeArrowheads="1"/>
          </p:cNvSpPr>
          <p:nvPr/>
        </p:nvSpPr>
        <p:spPr bwMode="auto">
          <a:xfrm>
            <a:off x="1184275" y="2479675"/>
            <a:ext cx="1900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solidFill>
                  <a:srgbClr val="CC3300"/>
                </a:solidFill>
              </a:rPr>
              <a:t>TRUE: thread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ChangeArrowheads="1"/>
          </p:cNvSpPr>
          <p:nvPr/>
        </p:nvSpPr>
        <p:spPr bwMode="auto">
          <a:xfrm>
            <a:off x="271463" y="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3600">
                <a:solidFill>
                  <a:schemeClr val="tx2"/>
                </a:solidFill>
              </a:rPr>
              <a:t>Memory Representation of A Threaded BT</a:t>
            </a:r>
            <a:endParaRPr lang="en-US" altLang="zh-TW" sz="4400">
              <a:solidFill>
                <a:schemeClr val="tx2"/>
              </a:solidFill>
            </a:endParaRPr>
          </a:p>
        </p:txBody>
      </p:sp>
      <p:grpSp>
        <p:nvGrpSpPr>
          <p:cNvPr id="52229" name="Group 3"/>
          <p:cNvGrpSpPr>
            <a:grpSpLocks/>
          </p:cNvGrpSpPr>
          <p:nvPr/>
        </p:nvGrpSpPr>
        <p:grpSpPr bwMode="auto">
          <a:xfrm>
            <a:off x="3948113" y="1976438"/>
            <a:ext cx="2022475" cy="434975"/>
            <a:chOff x="2524" y="1245"/>
            <a:chExt cx="1274" cy="274"/>
          </a:xfrm>
        </p:grpSpPr>
        <p:sp>
          <p:nvSpPr>
            <p:cNvPr id="52364" name="Rectangle 4"/>
            <p:cNvSpPr>
              <a:spLocks noChangeArrowheads="1"/>
            </p:cNvSpPr>
            <p:nvPr/>
          </p:nvSpPr>
          <p:spPr bwMode="auto">
            <a:xfrm>
              <a:off x="2524" y="1249"/>
              <a:ext cx="1274" cy="27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65" name="Line 5"/>
            <p:cNvSpPr>
              <a:spLocks noChangeShapeType="1"/>
            </p:cNvSpPr>
            <p:nvPr/>
          </p:nvSpPr>
          <p:spPr bwMode="auto">
            <a:xfrm>
              <a:off x="2760" y="1253"/>
              <a:ext cx="0" cy="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66" name="Line 6"/>
            <p:cNvSpPr>
              <a:spLocks noChangeShapeType="1"/>
            </p:cNvSpPr>
            <p:nvPr/>
          </p:nvSpPr>
          <p:spPr bwMode="auto">
            <a:xfrm>
              <a:off x="3570" y="1253"/>
              <a:ext cx="0" cy="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67" name="Line 7"/>
            <p:cNvSpPr>
              <a:spLocks noChangeShapeType="1"/>
            </p:cNvSpPr>
            <p:nvPr/>
          </p:nvSpPr>
          <p:spPr bwMode="auto">
            <a:xfrm>
              <a:off x="2985" y="1245"/>
              <a:ext cx="0" cy="2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68" name="Line 8"/>
            <p:cNvSpPr>
              <a:spLocks noChangeShapeType="1"/>
            </p:cNvSpPr>
            <p:nvPr/>
          </p:nvSpPr>
          <p:spPr bwMode="auto">
            <a:xfrm>
              <a:off x="3352" y="1245"/>
              <a:ext cx="0" cy="2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30" name="Rectangle 9"/>
          <p:cNvSpPr>
            <a:spLocks noChangeArrowheads="1"/>
          </p:cNvSpPr>
          <p:nvPr/>
        </p:nvSpPr>
        <p:spPr bwMode="auto">
          <a:xfrm>
            <a:off x="3981450" y="2008188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2231" name="Rectangle 10"/>
          <p:cNvSpPr>
            <a:spLocks noChangeArrowheads="1"/>
          </p:cNvSpPr>
          <p:nvPr/>
        </p:nvSpPr>
        <p:spPr bwMode="auto">
          <a:xfrm>
            <a:off x="5645150" y="2017713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2232" name="Rectangle 11"/>
          <p:cNvSpPr>
            <a:spLocks noChangeArrowheads="1"/>
          </p:cNvSpPr>
          <p:nvPr/>
        </p:nvSpPr>
        <p:spPr bwMode="auto">
          <a:xfrm>
            <a:off x="4767263" y="19732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--</a:t>
            </a:r>
          </a:p>
        </p:txBody>
      </p:sp>
      <p:grpSp>
        <p:nvGrpSpPr>
          <p:cNvPr id="52233" name="Group 12"/>
          <p:cNvGrpSpPr>
            <a:grpSpLocks/>
          </p:cNvGrpSpPr>
          <p:nvPr/>
        </p:nvGrpSpPr>
        <p:grpSpPr bwMode="auto">
          <a:xfrm>
            <a:off x="3957638" y="2865438"/>
            <a:ext cx="2022475" cy="434975"/>
            <a:chOff x="2530" y="1805"/>
            <a:chExt cx="1274" cy="274"/>
          </a:xfrm>
        </p:grpSpPr>
        <p:sp>
          <p:nvSpPr>
            <p:cNvPr id="52359" name="Rectangle 13"/>
            <p:cNvSpPr>
              <a:spLocks noChangeArrowheads="1"/>
            </p:cNvSpPr>
            <p:nvPr/>
          </p:nvSpPr>
          <p:spPr bwMode="auto">
            <a:xfrm>
              <a:off x="2530" y="1809"/>
              <a:ext cx="1274" cy="27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60" name="Line 14"/>
            <p:cNvSpPr>
              <a:spLocks noChangeShapeType="1"/>
            </p:cNvSpPr>
            <p:nvPr/>
          </p:nvSpPr>
          <p:spPr bwMode="auto">
            <a:xfrm>
              <a:off x="2766" y="1813"/>
              <a:ext cx="0" cy="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61" name="Line 15"/>
            <p:cNvSpPr>
              <a:spLocks noChangeShapeType="1"/>
            </p:cNvSpPr>
            <p:nvPr/>
          </p:nvSpPr>
          <p:spPr bwMode="auto">
            <a:xfrm>
              <a:off x="3576" y="1813"/>
              <a:ext cx="0" cy="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62" name="Line 16"/>
            <p:cNvSpPr>
              <a:spLocks noChangeShapeType="1"/>
            </p:cNvSpPr>
            <p:nvPr/>
          </p:nvSpPr>
          <p:spPr bwMode="auto">
            <a:xfrm>
              <a:off x="2991" y="1805"/>
              <a:ext cx="0" cy="2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63" name="Line 17"/>
            <p:cNvSpPr>
              <a:spLocks noChangeShapeType="1"/>
            </p:cNvSpPr>
            <p:nvPr/>
          </p:nvSpPr>
          <p:spPr bwMode="auto">
            <a:xfrm>
              <a:off x="3358" y="1805"/>
              <a:ext cx="0" cy="2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34" name="Rectangle 18"/>
          <p:cNvSpPr>
            <a:spLocks noChangeArrowheads="1"/>
          </p:cNvSpPr>
          <p:nvPr/>
        </p:nvSpPr>
        <p:spPr bwMode="auto">
          <a:xfrm>
            <a:off x="3990975" y="2897188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2235" name="Rectangle 19"/>
          <p:cNvSpPr>
            <a:spLocks noChangeArrowheads="1"/>
          </p:cNvSpPr>
          <p:nvPr/>
        </p:nvSpPr>
        <p:spPr bwMode="auto">
          <a:xfrm>
            <a:off x="5654675" y="2906713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2236" name="Rectangle 20"/>
          <p:cNvSpPr>
            <a:spLocks noChangeArrowheads="1"/>
          </p:cNvSpPr>
          <p:nvPr/>
        </p:nvSpPr>
        <p:spPr bwMode="auto">
          <a:xfrm>
            <a:off x="4776788" y="286226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A</a:t>
            </a:r>
          </a:p>
        </p:txBody>
      </p:sp>
      <p:grpSp>
        <p:nvGrpSpPr>
          <p:cNvPr id="52237" name="Group 21"/>
          <p:cNvGrpSpPr>
            <a:grpSpLocks/>
          </p:cNvGrpSpPr>
          <p:nvPr/>
        </p:nvGrpSpPr>
        <p:grpSpPr bwMode="auto">
          <a:xfrm>
            <a:off x="6218238" y="3652838"/>
            <a:ext cx="2022475" cy="434975"/>
            <a:chOff x="3954" y="2301"/>
            <a:chExt cx="1274" cy="274"/>
          </a:xfrm>
        </p:grpSpPr>
        <p:sp>
          <p:nvSpPr>
            <p:cNvPr id="52354" name="Rectangle 22"/>
            <p:cNvSpPr>
              <a:spLocks noChangeArrowheads="1"/>
            </p:cNvSpPr>
            <p:nvPr/>
          </p:nvSpPr>
          <p:spPr bwMode="auto">
            <a:xfrm>
              <a:off x="3954" y="2305"/>
              <a:ext cx="1274" cy="27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55" name="Line 23"/>
            <p:cNvSpPr>
              <a:spLocks noChangeShapeType="1"/>
            </p:cNvSpPr>
            <p:nvPr/>
          </p:nvSpPr>
          <p:spPr bwMode="auto">
            <a:xfrm>
              <a:off x="4190" y="2309"/>
              <a:ext cx="0" cy="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56" name="Line 24"/>
            <p:cNvSpPr>
              <a:spLocks noChangeShapeType="1"/>
            </p:cNvSpPr>
            <p:nvPr/>
          </p:nvSpPr>
          <p:spPr bwMode="auto">
            <a:xfrm>
              <a:off x="5000" y="2309"/>
              <a:ext cx="0" cy="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57" name="Line 25"/>
            <p:cNvSpPr>
              <a:spLocks noChangeShapeType="1"/>
            </p:cNvSpPr>
            <p:nvPr/>
          </p:nvSpPr>
          <p:spPr bwMode="auto">
            <a:xfrm>
              <a:off x="4415" y="2301"/>
              <a:ext cx="0" cy="2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58" name="Line 26"/>
            <p:cNvSpPr>
              <a:spLocks noChangeShapeType="1"/>
            </p:cNvSpPr>
            <p:nvPr/>
          </p:nvSpPr>
          <p:spPr bwMode="auto">
            <a:xfrm>
              <a:off x="4782" y="2301"/>
              <a:ext cx="0" cy="2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38" name="Rectangle 27"/>
          <p:cNvSpPr>
            <a:spLocks noChangeArrowheads="1"/>
          </p:cNvSpPr>
          <p:nvPr/>
        </p:nvSpPr>
        <p:spPr bwMode="auto">
          <a:xfrm>
            <a:off x="6251575" y="3684588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2239" name="Rectangle 28"/>
          <p:cNvSpPr>
            <a:spLocks noChangeArrowheads="1"/>
          </p:cNvSpPr>
          <p:nvPr/>
        </p:nvSpPr>
        <p:spPr bwMode="auto">
          <a:xfrm>
            <a:off x="7915275" y="3694113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2240" name="Rectangle 29"/>
          <p:cNvSpPr>
            <a:spLocks noChangeArrowheads="1"/>
          </p:cNvSpPr>
          <p:nvPr/>
        </p:nvSpPr>
        <p:spPr bwMode="auto">
          <a:xfrm>
            <a:off x="7037388" y="364966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C</a:t>
            </a:r>
          </a:p>
        </p:txBody>
      </p:sp>
      <p:grpSp>
        <p:nvGrpSpPr>
          <p:cNvPr id="52241" name="Group 30"/>
          <p:cNvGrpSpPr>
            <a:grpSpLocks/>
          </p:cNvGrpSpPr>
          <p:nvPr/>
        </p:nvGrpSpPr>
        <p:grpSpPr bwMode="auto">
          <a:xfrm>
            <a:off x="1611313" y="3663950"/>
            <a:ext cx="2022475" cy="434975"/>
            <a:chOff x="1052" y="2308"/>
            <a:chExt cx="1274" cy="274"/>
          </a:xfrm>
        </p:grpSpPr>
        <p:sp>
          <p:nvSpPr>
            <p:cNvPr id="52349" name="Rectangle 31"/>
            <p:cNvSpPr>
              <a:spLocks noChangeArrowheads="1"/>
            </p:cNvSpPr>
            <p:nvPr/>
          </p:nvSpPr>
          <p:spPr bwMode="auto">
            <a:xfrm>
              <a:off x="1052" y="2312"/>
              <a:ext cx="1274" cy="27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50" name="Line 32"/>
            <p:cNvSpPr>
              <a:spLocks noChangeShapeType="1"/>
            </p:cNvSpPr>
            <p:nvPr/>
          </p:nvSpPr>
          <p:spPr bwMode="auto">
            <a:xfrm>
              <a:off x="1288" y="2316"/>
              <a:ext cx="0" cy="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51" name="Line 33"/>
            <p:cNvSpPr>
              <a:spLocks noChangeShapeType="1"/>
            </p:cNvSpPr>
            <p:nvPr/>
          </p:nvSpPr>
          <p:spPr bwMode="auto">
            <a:xfrm>
              <a:off x="2098" y="2316"/>
              <a:ext cx="0" cy="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52" name="Line 34"/>
            <p:cNvSpPr>
              <a:spLocks noChangeShapeType="1"/>
            </p:cNvSpPr>
            <p:nvPr/>
          </p:nvSpPr>
          <p:spPr bwMode="auto">
            <a:xfrm>
              <a:off x="1513" y="2308"/>
              <a:ext cx="0" cy="2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53" name="Line 35"/>
            <p:cNvSpPr>
              <a:spLocks noChangeShapeType="1"/>
            </p:cNvSpPr>
            <p:nvPr/>
          </p:nvSpPr>
          <p:spPr bwMode="auto">
            <a:xfrm>
              <a:off x="1880" y="2308"/>
              <a:ext cx="0" cy="2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42" name="Rectangle 36"/>
          <p:cNvSpPr>
            <a:spLocks noChangeArrowheads="1"/>
          </p:cNvSpPr>
          <p:nvPr/>
        </p:nvSpPr>
        <p:spPr bwMode="auto">
          <a:xfrm>
            <a:off x="1644650" y="36957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2243" name="Rectangle 37"/>
          <p:cNvSpPr>
            <a:spLocks noChangeArrowheads="1"/>
          </p:cNvSpPr>
          <p:nvPr/>
        </p:nvSpPr>
        <p:spPr bwMode="auto">
          <a:xfrm>
            <a:off x="3308350" y="3705225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2244" name="Rectangle 38"/>
          <p:cNvSpPr>
            <a:spLocks noChangeArrowheads="1"/>
          </p:cNvSpPr>
          <p:nvPr/>
        </p:nvSpPr>
        <p:spPr bwMode="auto">
          <a:xfrm>
            <a:off x="2430463" y="36607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B</a:t>
            </a:r>
          </a:p>
        </p:txBody>
      </p:sp>
      <p:grpSp>
        <p:nvGrpSpPr>
          <p:cNvPr id="52245" name="Group 39"/>
          <p:cNvGrpSpPr>
            <a:grpSpLocks/>
          </p:cNvGrpSpPr>
          <p:nvPr/>
        </p:nvGrpSpPr>
        <p:grpSpPr bwMode="auto">
          <a:xfrm>
            <a:off x="2732088" y="4497388"/>
            <a:ext cx="2022475" cy="434975"/>
            <a:chOff x="1758" y="2833"/>
            <a:chExt cx="1274" cy="274"/>
          </a:xfrm>
        </p:grpSpPr>
        <p:sp>
          <p:nvSpPr>
            <p:cNvPr id="52344" name="Rectangle 40"/>
            <p:cNvSpPr>
              <a:spLocks noChangeArrowheads="1"/>
            </p:cNvSpPr>
            <p:nvPr/>
          </p:nvSpPr>
          <p:spPr bwMode="auto">
            <a:xfrm>
              <a:off x="1758" y="2837"/>
              <a:ext cx="1274" cy="27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5" name="Line 41"/>
            <p:cNvSpPr>
              <a:spLocks noChangeShapeType="1"/>
            </p:cNvSpPr>
            <p:nvPr/>
          </p:nvSpPr>
          <p:spPr bwMode="auto">
            <a:xfrm>
              <a:off x="1994" y="2841"/>
              <a:ext cx="0" cy="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6" name="Line 42"/>
            <p:cNvSpPr>
              <a:spLocks noChangeShapeType="1"/>
            </p:cNvSpPr>
            <p:nvPr/>
          </p:nvSpPr>
          <p:spPr bwMode="auto">
            <a:xfrm>
              <a:off x="2804" y="2841"/>
              <a:ext cx="0" cy="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7" name="Line 43"/>
            <p:cNvSpPr>
              <a:spLocks noChangeShapeType="1"/>
            </p:cNvSpPr>
            <p:nvPr/>
          </p:nvSpPr>
          <p:spPr bwMode="auto">
            <a:xfrm>
              <a:off x="2219" y="2833"/>
              <a:ext cx="0" cy="2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8" name="Line 44"/>
            <p:cNvSpPr>
              <a:spLocks noChangeShapeType="1"/>
            </p:cNvSpPr>
            <p:nvPr/>
          </p:nvSpPr>
          <p:spPr bwMode="auto">
            <a:xfrm>
              <a:off x="2586" y="2833"/>
              <a:ext cx="0" cy="2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46" name="Rectangle 45"/>
          <p:cNvSpPr>
            <a:spLocks noChangeArrowheads="1"/>
          </p:cNvSpPr>
          <p:nvPr/>
        </p:nvSpPr>
        <p:spPr bwMode="auto">
          <a:xfrm>
            <a:off x="2765425" y="4529138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52247" name="Rectangle 46"/>
          <p:cNvSpPr>
            <a:spLocks noChangeArrowheads="1"/>
          </p:cNvSpPr>
          <p:nvPr/>
        </p:nvSpPr>
        <p:spPr bwMode="auto">
          <a:xfrm>
            <a:off x="4429125" y="4538663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52248" name="Rectangle 47"/>
          <p:cNvSpPr>
            <a:spLocks noChangeArrowheads="1"/>
          </p:cNvSpPr>
          <p:nvPr/>
        </p:nvSpPr>
        <p:spPr bwMode="auto">
          <a:xfrm>
            <a:off x="3551238" y="4494213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E</a:t>
            </a:r>
          </a:p>
        </p:txBody>
      </p:sp>
      <p:grpSp>
        <p:nvGrpSpPr>
          <p:cNvPr id="52249" name="Group 48"/>
          <p:cNvGrpSpPr>
            <a:grpSpLocks/>
          </p:cNvGrpSpPr>
          <p:nvPr/>
        </p:nvGrpSpPr>
        <p:grpSpPr bwMode="auto">
          <a:xfrm>
            <a:off x="5076825" y="4486275"/>
            <a:ext cx="2022475" cy="434975"/>
            <a:chOff x="3235" y="2826"/>
            <a:chExt cx="1274" cy="274"/>
          </a:xfrm>
        </p:grpSpPr>
        <p:sp>
          <p:nvSpPr>
            <p:cNvPr id="52339" name="Rectangle 49"/>
            <p:cNvSpPr>
              <a:spLocks noChangeArrowheads="1"/>
            </p:cNvSpPr>
            <p:nvPr/>
          </p:nvSpPr>
          <p:spPr bwMode="auto">
            <a:xfrm>
              <a:off x="3235" y="2830"/>
              <a:ext cx="1274" cy="27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0" name="Line 50"/>
            <p:cNvSpPr>
              <a:spLocks noChangeShapeType="1"/>
            </p:cNvSpPr>
            <p:nvPr/>
          </p:nvSpPr>
          <p:spPr bwMode="auto">
            <a:xfrm>
              <a:off x="3471" y="2834"/>
              <a:ext cx="0" cy="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1" name="Line 51"/>
            <p:cNvSpPr>
              <a:spLocks noChangeShapeType="1"/>
            </p:cNvSpPr>
            <p:nvPr/>
          </p:nvSpPr>
          <p:spPr bwMode="auto">
            <a:xfrm>
              <a:off x="4281" y="2834"/>
              <a:ext cx="0" cy="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2" name="Line 52"/>
            <p:cNvSpPr>
              <a:spLocks noChangeShapeType="1"/>
            </p:cNvSpPr>
            <p:nvPr/>
          </p:nvSpPr>
          <p:spPr bwMode="auto">
            <a:xfrm>
              <a:off x="3696" y="2826"/>
              <a:ext cx="0" cy="2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43" name="Line 53"/>
            <p:cNvSpPr>
              <a:spLocks noChangeShapeType="1"/>
            </p:cNvSpPr>
            <p:nvPr/>
          </p:nvSpPr>
          <p:spPr bwMode="auto">
            <a:xfrm>
              <a:off x="4063" y="2826"/>
              <a:ext cx="0" cy="2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50" name="Rectangle 54"/>
          <p:cNvSpPr>
            <a:spLocks noChangeArrowheads="1"/>
          </p:cNvSpPr>
          <p:nvPr/>
        </p:nvSpPr>
        <p:spPr bwMode="auto">
          <a:xfrm>
            <a:off x="5110163" y="4518025"/>
            <a:ext cx="26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52251" name="Rectangle 55"/>
          <p:cNvSpPr>
            <a:spLocks noChangeArrowheads="1"/>
          </p:cNvSpPr>
          <p:nvPr/>
        </p:nvSpPr>
        <p:spPr bwMode="auto">
          <a:xfrm>
            <a:off x="6773863" y="4527550"/>
            <a:ext cx="26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52252" name="Rectangle 56"/>
          <p:cNvSpPr>
            <a:spLocks noChangeArrowheads="1"/>
          </p:cNvSpPr>
          <p:nvPr/>
        </p:nvSpPr>
        <p:spPr bwMode="auto">
          <a:xfrm>
            <a:off x="5895975" y="44831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F</a:t>
            </a:r>
          </a:p>
        </p:txBody>
      </p:sp>
      <p:grpSp>
        <p:nvGrpSpPr>
          <p:cNvPr id="52253" name="Group 57"/>
          <p:cNvGrpSpPr>
            <a:grpSpLocks/>
          </p:cNvGrpSpPr>
          <p:nvPr/>
        </p:nvGrpSpPr>
        <p:grpSpPr bwMode="auto">
          <a:xfrm>
            <a:off x="7386638" y="4462463"/>
            <a:ext cx="2022475" cy="434975"/>
            <a:chOff x="4690" y="2811"/>
            <a:chExt cx="1274" cy="274"/>
          </a:xfrm>
        </p:grpSpPr>
        <p:sp>
          <p:nvSpPr>
            <p:cNvPr id="52334" name="Rectangle 58"/>
            <p:cNvSpPr>
              <a:spLocks noChangeArrowheads="1"/>
            </p:cNvSpPr>
            <p:nvPr/>
          </p:nvSpPr>
          <p:spPr bwMode="auto">
            <a:xfrm>
              <a:off x="4690" y="2815"/>
              <a:ext cx="1274" cy="27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5" name="Line 59"/>
            <p:cNvSpPr>
              <a:spLocks noChangeShapeType="1"/>
            </p:cNvSpPr>
            <p:nvPr/>
          </p:nvSpPr>
          <p:spPr bwMode="auto">
            <a:xfrm>
              <a:off x="4926" y="2819"/>
              <a:ext cx="0" cy="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6" name="Line 60"/>
            <p:cNvSpPr>
              <a:spLocks noChangeShapeType="1"/>
            </p:cNvSpPr>
            <p:nvPr/>
          </p:nvSpPr>
          <p:spPr bwMode="auto">
            <a:xfrm>
              <a:off x="5736" y="2819"/>
              <a:ext cx="0" cy="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7" name="Line 61"/>
            <p:cNvSpPr>
              <a:spLocks noChangeShapeType="1"/>
            </p:cNvSpPr>
            <p:nvPr/>
          </p:nvSpPr>
          <p:spPr bwMode="auto">
            <a:xfrm>
              <a:off x="5151" y="2811"/>
              <a:ext cx="0" cy="2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8" name="Line 62"/>
            <p:cNvSpPr>
              <a:spLocks noChangeShapeType="1"/>
            </p:cNvSpPr>
            <p:nvPr/>
          </p:nvSpPr>
          <p:spPr bwMode="auto">
            <a:xfrm>
              <a:off x="5518" y="2811"/>
              <a:ext cx="0" cy="2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54" name="Rectangle 63"/>
          <p:cNvSpPr>
            <a:spLocks noChangeArrowheads="1"/>
          </p:cNvSpPr>
          <p:nvPr/>
        </p:nvSpPr>
        <p:spPr bwMode="auto">
          <a:xfrm>
            <a:off x="7419975" y="4494213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52255" name="Rectangle 64"/>
          <p:cNvSpPr>
            <a:spLocks noChangeArrowheads="1"/>
          </p:cNvSpPr>
          <p:nvPr/>
        </p:nvSpPr>
        <p:spPr bwMode="auto">
          <a:xfrm>
            <a:off x="9083675" y="4503738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52256" name="Rectangle 65"/>
          <p:cNvSpPr>
            <a:spLocks noChangeArrowheads="1"/>
          </p:cNvSpPr>
          <p:nvPr/>
        </p:nvSpPr>
        <p:spPr bwMode="auto">
          <a:xfrm>
            <a:off x="8205788" y="445928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G</a:t>
            </a:r>
          </a:p>
        </p:txBody>
      </p:sp>
      <p:grpSp>
        <p:nvGrpSpPr>
          <p:cNvPr id="52257" name="Group 66"/>
          <p:cNvGrpSpPr>
            <a:grpSpLocks/>
          </p:cNvGrpSpPr>
          <p:nvPr/>
        </p:nvGrpSpPr>
        <p:grpSpPr bwMode="auto">
          <a:xfrm>
            <a:off x="446088" y="4498975"/>
            <a:ext cx="2022475" cy="434975"/>
            <a:chOff x="318" y="2834"/>
            <a:chExt cx="1274" cy="274"/>
          </a:xfrm>
        </p:grpSpPr>
        <p:sp>
          <p:nvSpPr>
            <p:cNvPr id="52329" name="Rectangle 67"/>
            <p:cNvSpPr>
              <a:spLocks noChangeArrowheads="1"/>
            </p:cNvSpPr>
            <p:nvPr/>
          </p:nvSpPr>
          <p:spPr bwMode="auto">
            <a:xfrm>
              <a:off x="318" y="2838"/>
              <a:ext cx="1274" cy="27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0" name="Line 68"/>
            <p:cNvSpPr>
              <a:spLocks noChangeShapeType="1"/>
            </p:cNvSpPr>
            <p:nvPr/>
          </p:nvSpPr>
          <p:spPr bwMode="auto">
            <a:xfrm>
              <a:off x="554" y="2842"/>
              <a:ext cx="0" cy="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1" name="Line 69"/>
            <p:cNvSpPr>
              <a:spLocks noChangeShapeType="1"/>
            </p:cNvSpPr>
            <p:nvPr/>
          </p:nvSpPr>
          <p:spPr bwMode="auto">
            <a:xfrm>
              <a:off x="1364" y="2842"/>
              <a:ext cx="0" cy="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2" name="Line 70"/>
            <p:cNvSpPr>
              <a:spLocks noChangeShapeType="1"/>
            </p:cNvSpPr>
            <p:nvPr/>
          </p:nvSpPr>
          <p:spPr bwMode="auto">
            <a:xfrm>
              <a:off x="779" y="2834"/>
              <a:ext cx="0" cy="2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33" name="Line 71"/>
            <p:cNvSpPr>
              <a:spLocks noChangeShapeType="1"/>
            </p:cNvSpPr>
            <p:nvPr/>
          </p:nvSpPr>
          <p:spPr bwMode="auto">
            <a:xfrm>
              <a:off x="1146" y="2834"/>
              <a:ext cx="0" cy="2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58" name="Rectangle 72"/>
          <p:cNvSpPr>
            <a:spLocks noChangeArrowheads="1"/>
          </p:cNvSpPr>
          <p:nvPr/>
        </p:nvSpPr>
        <p:spPr bwMode="auto">
          <a:xfrm>
            <a:off x="479425" y="4530725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2259" name="Rectangle 73"/>
          <p:cNvSpPr>
            <a:spLocks noChangeArrowheads="1"/>
          </p:cNvSpPr>
          <p:nvPr/>
        </p:nvSpPr>
        <p:spPr bwMode="auto">
          <a:xfrm>
            <a:off x="2143125" y="454025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2260" name="Rectangle 74"/>
          <p:cNvSpPr>
            <a:spLocks noChangeArrowheads="1"/>
          </p:cNvSpPr>
          <p:nvPr/>
        </p:nvSpPr>
        <p:spPr bwMode="auto">
          <a:xfrm>
            <a:off x="1265238" y="44958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D</a:t>
            </a:r>
          </a:p>
        </p:txBody>
      </p:sp>
      <p:grpSp>
        <p:nvGrpSpPr>
          <p:cNvPr id="52261" name="Group 75"/>
          <p:cNvGrpSpPr>
            <a:grpSpLocks/>
          </p:cNvGrpSpPr>
          <p:nvPr/>
        </p:nvGrpSpPr>
        <p:grpSpPr bwMode="auto">
          <a:xfrm>
            <a:off x="2506663" y="5413375"/>
            <a:ext cx="2022475" cy="434975"/>
            <a:chOff x="1616" y="3410"/>
            <a:chExt cx="1274" cy="274"/>
          </a:xfrm>
        </p:grpSpPr>
        <p:sp>
          <p:nvSpPr>
            <p:cNvPr id="52324" name="Rectangle 76"/>
            <p:cNvSpPr>
              <a:spLocks noChangeArrowheads="1"/>
            </p:cNvSpPr>
            <p:nvPr/>
          </p:nvSpPr>
          <p:spPr bwMode="auto">
            <a:xfrm>
              <a:off x="1616" y="3414"/>
              <a:ext cx="1274" cy="27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5" name="Line 77"/>
            <p:cNvSpPr>
              <a:spLocks noChangeShapeType="1"/>
            </p:cNvSpPr>
            <p:nvPr/>
          </p:nvSpPr>
          <p:spPr bwMode="auto">
            <a:xfrm>
              <a:off x="1852" y="3418"/>
              <a:ext cx="0" cy="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6" name="Line 78"/>
            <p:cNvSpPr>
              <a:spLocks noChangeShapeType="1"/>
            </p:cNvSpPr>
            <p:nvPr/>
          </p:nvSpPr>
          <p:spPr bwMode="auto">
            <a:xfrm>
              <a:off x="2662" y="3418"/>
              <a:ext cx="0" cy="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7" name="Line 79"/>
            <p:cNvSpPr>
              <a:spLocks noChangeShapeType="1"/>
            </p:cNvSpPr>
            <p:nvPr/>
          </p:nvSpPr>
          <p:spPr bwMode="auto">
            <a:xfrm>
              <a:off x="2077" y="3410"/>
              <a:ext cx="0" cy="2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8" name="Line 80"/>
            <p:cNvSpPr>
              <a:spLocks noChangeShapeType="1"/>
            </p:cNvSpPr>
            <p:nvPr/>
          </p:nvSpPr>
          <p:spPr bwMode="auto">
            <a:xfrm>
              <a:off x="2444" y="3410"/>
              <a:ext cx="0" cy="2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62" name="Rectangle 81"/>
          <p:cNvSpPr>
            <a:spLocks noChangeArrowheads="1"/>
          </p:cNvSpPr>
          <p:nvPr/>
        </p:nvSpPr>
        <p:spPr bwMode="auto">
          <a:xfrm>
            <a:off x="2540000" y="5445125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52263" name="Rectangle 82"/>
          <p:cNvSpPr>
            <a:spLocks noChangeArrowheads="1"/>
          </p:cNvSpPr>
          <p:nvPr/>
        </p:nvSpPr>
        <p:spPr bwMode="auto">
          <a:xfrm>
            <a:off x="4203700" y="545465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52264" name="Rectangle 83"/>
          <p:cNvSpPr>
            <a:spLocks noChangeArrowheads="1"/>
          </p:cNvSpPr>
          <p:nvPr/>
        </p:nvSpPr>
        <p:spPr bwMode="auto">
          <a:xfrm>
            <a:off x="3409950" y="54102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I</a:t>
            </a:r>
          </a:p>
        </p:txBody>
      </p:sp>
      <p:grpSp>
        <p:nvGrpSpPr>
          <p:cNvPr id="52265" name="Group 84"/>
          <p:cNvGrpSpPr>
            <a:grpSpLocks/>
          </p:cNvGrpSpPr>
          <p:nvPr/>
        </p:nvGrpSpPr>
        <p:grpSpPr bwMode="auto">
          <a:xfrm>
            <a:off x="65088" y="5414963"/>
            <a:ext cx="2022475" cy="434975"/>
            <a:chOff x="78" y="3411"/>
            <a:chExt cx="1274" cy="274"/>
          </a:xfrm>
        </p:grpSpPr>
        <p:sp>
          <p:nvSpPr>
            <p:cNvPr id="52319" name="Rectangle 85"/>
            <p:cNvSpPr>
              <a:spLocks noChangeArrowheads="1"/>
            </p:cNvSpPr>
            <p:nvPr/>
          </p:nvSpPr>
          <p:spPr bwMode="auto">
            <a:xfrm>
              <a:off x="78" y="3415"/>
              <a:ext cx="1274" cy="27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0" name="Line 86"/>
            <p:cNvSpPr>
              <a:spLocks noChangeShapeType="1"/>
            </p:cNvSpPr>
            <p:nvPr/>
          </p:nvSpPr>
          <p:spPr bwMode="auto">
            <a:xfrm>
              <a:off x="314" y="3419"/>
              <a:ext cx="0" cy="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1" name="Line 87"/>
            <p:cNvSpPr>
              <a:spLocks noChangeShapeType="1"/>
            </p:cNvSpPr>
            <p:nvPr/>
          </p:nvSpPr>
          <p:spPr bwMode="auto">
            <a:xfrm>
              <a:off x="1124" y="3419"/>
              <a:ext cx="0" cy="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2" name="Line 88"/>
            <p:cNvSpPr>
              <a:spLocks noChangeShapeType="1"/>
            </p:cNvSpPr>
            <p:nvPr/>
          </p:nvSpPr>
          <p:spPr bwMode="auto">
            <a:xfrm>
              <a:off x="539" y="3411"/>
              <a:ext cx="0" cy="2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23" name="Line 89"/>
            <p:cNvSpPr>
              <a:spLocks noChangeShapeType="1"/>
            </p:cNvSpPr>
            <p:nvPr/>
          </p:nvSpPr>
          <p:spPr bwMode="auto">
            <a:xfrm>
              <a:off x="906" y="3411"/>
              <a:ext cx="0" cy="2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266" name="Rectangle 90"/>
          <p:cNvSpPr>
            <a:spLocks noChangeArrowheads="1"/>
          </p:cNvSpPr>
          <p:nvPr/>
        </p:nvSpPr>
        <p:spPr bwMode="auto">
          <a:xfrm>
            <a:off x="98425" y="5446713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52267" name="Rectangle 91"/>
          <p:cNvSpPr>
            <a:spLocks noChangeArrowheads="1"/>
          </p:cNvSpPr>
          <p:nvPr/>
        </p:nvSpPr>
        <p:spPr bwMode="auto">
          <a:xfrm>
            <a:off x="1774825" y="5454650"/>
            <a:ext cx="26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52268" name="Rectangle 92"/>
          <p:cNvSpPr>
            <a:spLocks noChangeArrowheads="1"/>
          </p:cNvSpPr>
          <p:nvPr/>
        </p:nvSpPr>
        <p:spPr bwMode="auto">
          <a:xfrm>
            <a:off x="884238" y="541178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52269" name="Line 93"/>
          <p:cNvSpPr>
            <a:spLocks noChangeShapeType="1"/>
          </p:cNvSpPr>
          <p:nvPr/>
        </p:nvSpPr>
        <p:spPr bwMode="auto">
          <a:xfrm flipH="1">
            <a:off x="3240088" y="3095625"/>
            <a:ext cx="1249362" cy="536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70" name="Line 94"/>
          <p:cNvSpPr>
            <a:spLocks noChangeShapeType="1"/>
          </p:cNvSpPr>
          <p:nvPr/>
        </p:nvSpPr>
        <p:spPr bwMode="auto">
          <a:xfrm>
            <a:off x="5453063" y="3106738"/>
            <a:ext cx="1322387" cy="512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71" name="Line 95"/>
          <p:cNvSpPr>
            <a:spLocks noChangeShapeType="1"/>
          </p:cNvSpPr>
          <p:nvPr/>
        </p:nvSpPr>
        <p:spPr bwMode="auto">
          <a:xfrm flipH="1">
            <a:off x="1512888" y="3929063"/>
            <a:ext cx="642937" cy="536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72" name="Line 96"/>
          <p:cNvSpPr>
            <a:spLocks noChangeShapeType="1"/>
          </p:cNvSpPr>
          <p:nvPr/>
        </p:nvSpPr>
        <p:spPr bwMode="auto">
          <a:xfrm>
            <a:off x="3097213" y="3929063"/>
            <a:ext cx="619125" cy="547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73" name="Line 97"/>
          <p:cNvSpPr>
            <a:spLocks noChangeShapeType="1"/>
          </p:cNvSpPr>
          <p:nvPr/>
        </p:nvSpPr>
        <p:spPr bwMode="auto">
          <a:xfrm flipH="1">
            <a:off x="6143625" y="3917950"/>
            <a:ext cx="631825" cy="534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74" name="Line 98"/>
          <p:cNvSpPr>
            <a:spLocks noChangeShapeType="1"/>
          </p:cNvSpPr>
          <p:nvPr/>
        </p:nvSpPr>
        <p:spPr bwMode="auto">
          <a:xfrm>
            <a:off x="7715250" y="3941763"/>
            <a:ext cx="655638" cy="500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75" name="Line 99"/>
          <p:cNvSpPr>
            <a:spLocks noChangeShapeType="1"/>
          </p:cNvSpPr>
          <p:nvPr/>
        </p:nvSpPr>
        <p:spPr bwMode="auto">
          <a:xfrm flipH="1">
            <a:off x="465138" y="4799013"/>
            <a:ext cx="547687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76" name="Line 100"/>
          <p:cNvSpPr>
            <a:spLocks noChangeShapeType="1"/>
          </p:cNvSpPr>
          <p:nvPr/>
        </p:nvSpPr>
        <p:spPr bwMode="auto">
          <a:xfrm>
            <a:off x="1954213" y="4786313"/>
            <a:ext cx="1035050" cy="595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77" name="Line 101"/>
          <p:cNvSpPr>
            <a:spLocks noChangeShapeType="1"/>
          </p:cNvSpPr>
          <p:nvPr/>
        </p:nvSpPr>
        <p:spPr bwMode="auto">
          <a:xfrm>
            <a:off x="1560513" y="561975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78" name="Line 102"/>
          <p:cNvSpPr>
            <a:spLocks noChangeShapeType="1"/>
          </p:cNvSpPr>
          <p:nvPr/>
        </p:nvSpPr>
        <p:spPr bwMode="auto">
          <a:xfrm>
            <a:off x="1560513" y="6024563"/>
            <a:ext cx="6191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79" name="Line 103"/>
          <p:cNvSpPr>
            <a:spLocks noChangeShapeType="1"/>
          </p:cNvSpPr>
          <p:nvPr/>
        </p:nvSpPr>
        <p:spPr bwMode="auto">
          <a:xfrm flipH="1" flipV="1">
            <a:off x="2203450" y="5334000"/>
            <a:ext cx="1588" cy="6699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80" name="Line 104"/>
          <p:cNvSpPr>
            <a:spLocks noChangeShapeType="1"/>
          </p:cNvSpPr>
          <p:nvPr/>
        </p:nvSpPr>
        <p:spPr bwMode="auto">
          <a:xfrm>
            <a:off x="1597025" y="4989513"/>
            <a:ext cx="606425" cy="34448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81" name="Line 105"/>
          <p:cNvSpPr>
            <a:spLocks noChangeShapeType="1"/>
          </p:cNvSpPr>
          <p:nvPr/>
        </p:nvSpPr>
        <p:spPr bwMode="auto">
          <a:xfrm>
            <a:off x="3073400" y="5680075"/>
            <a:ext cx="0" cy="3333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82" name="Line 106"/>
          <p:cNvSpPr>
            <a:spLocks noChangeShapeType="1"/>
          </p:cNvSpPr>
          <p:nvPr/>
        </p:nvSpPr>
        <p:spPr bwMode="auto">
          <a:xfrm>
            <a:off x="2322513" y="6024563"/>
            <a:ext cx="7397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83" name="Line 107"/>
          <p:cNvSpPr>
            <a:spLocks noChangeShapeType="1"/>
          </p:cNvSpPr>
          <p:nvPr/>
        </p:nvSpPr>
        <p:spPr bwMode="auto">
          <a:xfrm>
            <a:off x="2322513" y="5048250"/>
            <a:ext cx="0" cy="976313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84" name="Line 108"/>
          <p:cNvSpPr>
            <a:spLocks noChangeShapeType="1"/>
          </p:cNvSpPr>
          <p:nvPr/>
        </p:nvSpPr>
        <p:spPr bwMode="auto">
          <a:xfrm>
            <a:off x="2524125" y="4179888"/>
            <a:ext cx="1588" cy="107156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85" name="Line 109"/>
          <p:cNvSpPr>
            <a:spLocks noChangeShapeType="1"/>
          </p:cNvSpPr>
          <p:nvPr/>
        </p:nvSpPr>
        <p:spPr bwMode="auto">
          <a:xfrm>
            <a:off x="2525713" y="5238750"/>
            <a:ext cx="21780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86" name="Line 110"/>
          <p:cNvSpPr>
            <a:spLocks noChangeShapeType="1"/>
          </p:cNvSpPr>
          <p:nvPr/>
        </p:nvSpPr>
        <p:spPr bwMode="auto">
          <a:xfrm>
            <a:off x="4703763" y="5251450"/>
            <a:ext cx="0" cy="785813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87" name="Line 111"/>
          <p:cNvSpPr>
            <a:spLocks noChangeShapeType="1"/>
          </p:cNvSpPr>
          <p:nvPr/>
        </p:nvSpPr>
        <p:spPr bwMode="auto">
          <a:xfrm>
            <a:off x="3989388" y="6037263"/>
            <a:ext cx="7032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88" name="Line 112"/>
          <p:cNvSpPr>
            <a:spLocks noChangeShapeType="1"/>
          </p:cNvSpPr>
          <p:nvPr/>
        </p:nvSpPr>
        <p:spPr bwMode="auto">
          <a:xfrm>
            <a:off x="3989388" y="5680075"/>
            <a:ext cx="0" cy="3333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89" name="Line 113"/>
          <p:cNvSpPr>
            <a:spLocks noChangeShapeType="1"/>
          </p:cNvSpPr>
          <p:nvPr/>
        </p:nvSpPr>
        <p:spPr bwMode="auto">
          <a:xfrm>
            <a:off x="3275013" y="4762500"/>
            <a:ext cx="12700" cy="3460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90" name="Line 114"/>
          <p:cNvSpPr>
            <a:spLocks noChangeShapeType="1"/>
          </p:cNvSpPr>
          <p:nvPr/>
        </p:nvSpPr>
        <p:spPr bwMode="auto">
          <a:xfrm>
            <a:off x="2644775" y="5119688"/>
            <a:ext cx="6191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91" name="Line 115"/>
          <p:cNvSpPr>
            <a:spLocks noChangeShapeType="1"/>
          </p:cNvSpPr>
          <p:nvPr/>
        </p:nvSpPr>
        <p:spPr bwMode="auto">
          <a:xfrm>
            <a:off x="2644775" y="4179888"/>
            <a:ext cx="0" cy="93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92" name="Line 116"/>
          <p:cNvSpPr>
            <a:spLocks noChangeShapeType="1"/>
          </p:cNvSpPr>
          <p:nvPr/>
        </p:nvSpPr>
        <p:spPr bwMode="auto">
          <a:xfrm>
            <a:off x="5592763" y="4711700"/>
            <a:ext cx="12700" cy="3460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93" name="Line 117"/>
          <p:cNvSpPr>
            <a:spLocks noChangeShapeType="1"/>
          </p:cNvSpPr>
          <p:nvPr/>
        </p:nvSpPr>
        <p:spPr bwMode="auto">
          <a:xfrm>
            <a:off x="4962525" y="5068888"/>
            <a:ext cx="6191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94" name="Line 118"/>
          <p:cNvSpPr>
            <a:spLocks noChangeShapeType="1"/>
          </p:cNvSpPr>
          <p:nvPr/>
        </p:nvSpPr>
        <p:spPr bwMode="auto">
          <a:xfrm flipH="1">
            <a:off x="4962525" y="3368675"/>
            <a:ext cx="4763" cy="1700213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95" name="Line 119"/>
          <p:cNvSpPr>
            <a:spLocks noChangeShapeType="1"/>
          </p:cNvSpPr>
          <p:nvPr/>
        </p:nvSpPr>
        <p:spPr bwMode="auto">
          <a:xfrm>
            <a:off x="7915275" y="4676775"/>
            <a:ext cx="12700" cy="3460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96" name="Line 120"/>
          <p:cNvSpPr>
            <a:spLocks noChangeShapeType="1"/>
          </p:cNvSpPr>
          <p:nvPr/>
        </p:nvSpPr>
        <p:spPr bwMode="auto">
          <a:xfrm>
            <a:off x="7296150" y="5033963"/>
            <a:ext cx="6191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97" name="Line 121"/>
          <p:cNvSpPr>
            <a:spLocks noChangeShapeType="1"/>
          </p:cNvSpPr>
          <p:nvPr/>
        </p:nvSpPr>
        <p:spPr bwMode="auto">
          <a:xfrm flipH="1">
            <a:off x="7285038" y="4143375"/>
            <a:ext cx="1587" cy="89058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98" name="Line 122"/>
          <p:cNvSpPr>
            <a:spLocks noChangeShapeType="1"/>
          </p:cNvSpPr>
          <p:nvPr/>
        </p:nvSpPr>
        <p:spPr bwMode="auto">
          <a:xfrm>
            <a:off x="630238" y="5653088"/>
            <a:ext cx="12700" cy="346075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99" name="Line 123"/>
          <p:cNvSpPr>
            <a:spLocks noChangeShapeType="1"/>
          </p:cNvSpPr>
          <p:nvPr/>
        </p:nvSpPr>
        <p:spPr bwMode="auto">
          <a:xfrm>
            <a:off x="0" y="6010275"/>
            <a:ext cx="619125" cy="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300" name="Line 124"/>
          <p:cNvSpPr>
            <a:spLocks noChangeShapeType="1"/>
          </p:cNvSpPr>
          <p:nvPr/>
        </p:nvSpPr>
        <p:spPr bwMode="auto">
          <a:xfrm flipH="1">
            <a:off x="0" y="3381375"/>
            <a:ext cx="25400" cy="262890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301" name="Line 125"/>
          <p:cNvSpPr>
            <a:spLocks noChangeShapeType="1"/>
          </p:cNvSpPr>
          <p:nvPr/>
        </p:nvSpPr>
        <p:spPr bwMode="auto">
          <a:xfrm flipV="1">
            <a:off x="12700" y="2357438"/>
            <a:ext cx="3870325" cy="1011237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302" name="Line 126"/>
          <p:cNvSpPr>
            <a:spLocks noChangeShapeType="1"/>
          </p:cNvSpPr>
          <p:nvPr/>
        </p:nvSpPr>
        <p:spPr bwMode="auto">
          <a:xfrm>
            <a:off x="4848225" y="3381375"/>
            <a:ext cx="7938" cy="1676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303" name="Line 127"/>
          <p:cNvSpPr>
            <a:spLocks noChangeShapeType="1"/>
          </p:cNvSpPr>
          <p:nvPr/>
        </p:nvSpPr>
        <p:spPr bwMode="auto">
          <a:xfrm>
            <a:off x="4224338" y="5057775"/>
            <a:ext cx="611187" cy="31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304" name="Line 128"/>
          <p:cNvSpPr>
            <a:spLocks noChangeShapeType="1"/>
          </p:cNvSpPr>
          <p:nvPr/>
        </p:nvSpPr>
        <p:spPr bwMode="auto">
          <a:xfrm>
            <a:off x="4224338" y="4700588"/>
            <a:ext cx="0" cy="3333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305" name="Line 129"/>
          <p:cNvSpPr>
            <a:spLocks noChangeShapeType="1"/>
          </p:cNvSpPr>
          <p:nvPr/>
        </p:nvSpPr>
        <p:spPr bwMode="auto">
          <a:xfrm flipH="1">
            <a:off x="7189788" y="4143375"/>
            <a:ext cx="1587" cy="9017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306" name="Line 130"/>
          <p:cNvSpPr>
            <a:spLocks noChangeShapeType="1"/>
          </p:cNvSpPr>
          <p:nvPr/>
        </p:nvSpPr>
        <p:spPr bwMode="auto">
          <a:xfrm>
            <a:off x="6570663" y="5045075"/>
            <a:ext cx="620712" cy="31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307" name="Line 131"/>
          <p:cNvSpPr>
            <a:spLocks noChangeShapeType="1"/>
          </p:cNvSpPr>
          <p:nvPr/>
        </p:nvSpPr>
        <p:spPr bwMode="auto">
          <a:xfrm>
            <a:off x="6570663" y="4687888"/>
            <a:ext cx="0" cy="3333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308" name="Line 132"/>
          <p:cNvSpPr>
            <a:spLocks noChangeShapeType="1"/>
          </p:cNvSpPr>
          <p:nvPr/>
        </p:nvSpPr>
        <p:spPr bwMode="auto">
          <a:xfrm>
            <a:off x="6000750" y="2095500"/>
            <a:ext cx="3489325" cy="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309" name="Line 133"/>
          <p:cNvSpPr>
            <a:spLocks noChangeShapeType="1"/>
          </p:cNvSpPr>
          <p:nvPr/>
        </p:nvSpPr>
        <p:spPr bwMode="auto">
          <a:xfrm>
            <a:off x="8867775" y="5021263"/>
            <a:ext cx="703263" cy="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310" name="Line 134"/>
          <p:cNvSpPr>
            <a:spLocks noChangeShapeType="1"/>
          </p:cNvSpPr>
          <p:nvPr/>
        </p:nvSpPr>
        <p:spPr bwMode="auto">
          <a:xfrm>
            <a:off x="8867775" y="4664075"/>
            <a:ext cx="0" cy="333375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311" name="Line 135"/>
          <p:cNvSpPr>
            <a:spLocks noChangeShapeType="1"/>
          </p:cNvSpPr>
          <p:nvPr/>
        </p:nvSpPr>
        <p:spPr bwMode="auto">
          <a:xfrm flipV="1">
            <a:off x="9561513" y="2095500"/>
            <a:ext cx="0" cy="2928938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312" name="Line 136"/>
          <p:cNvSpPr>
            <a:spLocks noChangeShapeType="1"/>
          </p:cNvSpPr>
          <p:nvPr/>
        </p:nvSpPr>
        <p:spPr bwMode="auto">
          <a:xfrm flipH="1">
            <a:off x="4168775" y="2286000"/>
            <a:ext cx="381000" cy="547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313" name="Line 137"/>
          <p:cNvSpPr>
            <a:spLocks noChangeShapeType="1"/>
          </p:cNvSpPr>
          <p:nvPr/>
        </p:nvSpPr>
        <p:spPr bwMode="auto">
          <a:xfrm>
            <a:off x="5453063" y="2297113"/>
            <a:ext cx="0" cy="357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314" name="Line 138"/>
          <p:cNvSpPr>
            <a:spLocks noChangeShapeType="1"/>
          </p:cNvSpPr>
          <p:nvPr/>
        </p:nvSpPr>
        <p:spPr bwMode="auto">
          <a:xfrm>
            <a:off x="5453063" y="2667000"/>
            <a:ext cx="893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315" name="Line 139"/>
          <p:cNvSpPr>
            <a:spLocks noChangeShapeType="1"/>
          </p:cNvSpPr>
          <p:nvPr/>
        </p:nvSpPr>
        <p:spPr bwMode="auto">
          <a:xfrm>
            <a:off x="6357938" y="2297113"/>
            <a:ext cx="0" cy="346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316" name="Line 140"/>
          <p:cNvSpPr>
            <a:spLocks noChangeShapeType="1"/>
          </p:cNvSpPr>
          <p:nvPr/>
        </p:nvSpPr>
        <p:spPr bwMode="auto">
          <a:xfrm>
            <a:off x="5976938" y="2286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317" name="Line 141"/>
          <p:cNvSpPr>
            <a:spLocks noChangeShapeType="1"/>
          </p:cNvSpPr>
          <p:nvPr/>
        </p:nvSpPr>
        <p:spPr bwMode="auto">
          <a:xfrm>
            <a:off x="3025775" y="2178050"/>
            <a:ext cx="904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318" name="Rectangle 142"/>
          <p:cNvSpPr>
            <a:spLocks noChangeArrowheads="1"/>
          </p:cNvSpPr>
          <p:nvPr/>
        </p:nvSpPr>
        <p:spPr bwMode="auto">
          <a:xfrm>
            <a:off x="2397125" y="1852613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root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ChangeArrowheads="1"/>
          </p:cNvSpPr>
          <p:nvPr/>
        </p:nvSpPr>
        <p:spPr bwMode="auto">
          <a:xfrm>
            <a:off x="0" y="60960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Next Node in Threaded BT</a:t>
            </a:r>
          </a:p>
        </p:txBody>
      </p:sp>
      <p:sp>
        <p:nvSpPr>
          <p:cNvPr id="53253" name="Rectangle 3"/>
          <p:cNvSpPr>
            <a:spLocks noChangeArrowheads="1"/>
          </p:cNvSpPr>
          <p:nvPr/>
        </p:nvSpPr>
        <p:spPr bwMode="auto">
          <a:xfrm>
            <a:off x="590550" y="1809750"/>
            <a:ext cx="9163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threaded_pointer insucc(threaded_pointer tree)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threaded_pointer temp;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temp = tree-&gt;right_child;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if (!tree-&gt;right_thread)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while (!temp-&gt;left_thread)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temp = temp-&gt;left_child;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return temp;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3254" name="Oval 4"/>
          <p:cNvSpPr>
            <a:spLocks noChangeArrowheads="1"/>
          </p:cNvSpPr>
          <p:nvPr/>
        </p:nvSpPr>
        <p:spPr bwMode="auto">
          <a:xfrm>
            <a:off x="7505700" y="2590800"/>
            <a:ext cx="323850" cy="323850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Line 5"/>
          <p:cNvSpPr>
            <a:spLocks noChangeShapeType="1"/>
          </p:cNvSpPr>
          <p:nvPr/>
        </p:nvSpPr>
        <p:spPr bwMode="auto">
          <a:xfrm flipH="1">
            <a:off x="7181850" y="2914650"/>
            <a:ext cx="419100" cy="228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Line 6"/>
          <p:cNvSpPr>
            <a:spLocks noChangeShapeType="1"/>
          </p:cNvSpPr>
          <p:nvPr/>
        </p:nvSpPr>
        <p:spPr bwMode="auto">
          <a:xfrm flipH="1">
            <a:off x="6724650" y="3143250"/>
            <a:ext cx="495300" cy="990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7" name="Line 7"/>
          <p:cNvSpPr>
            <a:spLocks noChangeShapeType="1"/>
          </p:cNvSpPr>
          <p:nvPr/>
        </p:nvSpPr>
        <p:spPr bwMode="auto">
          <a:xfrm>
            <a:off x="6705600" y="4133850"/>
            <a:ext cx="8763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8"/>
          <p:cNvSpPr>
            <a:spLocks noChangeShapeType="1"/>
          </p:cNvSpPr>
          <p:nvPr/>
        </p:nvSpPr>
        <p:spPr bwMode="auto">
          <a:xfrm>
            <a:off x="7219950" y="3143250"/>
            <a:ext cx="342900" cy="1028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Line 9"/>
          <p:cNvSpPr>
            <a:spLocks noChangeShapeType="1"/>
          </p:cNvSpPr>
          <p:nvPr/>
        </p:nvSpPr>
        <p:spPr bwMode="auto">
          <a:xfrm>
            <a:off x="7810500" y="2857500"/>
            <a:ext cx="438150" cy="228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Oval 10"/>
          <p:cNvSpPr>
            <a:spLocks noChangeArrowheads="1"/>
          </p:cNvSpPr>
          <p:nvPr/>
        </p:nvSpPr>
        <p:spPr bwMode="auto">
          <a:xfrm>
            <a:off x="8153400" y="3067050"/>
            <a:ext cx="323850" cy="323850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11"/>
          <p:cNvSpPr>
            <a:spLocks noChangeShapeType="1"/>
          </p:cNvSpPr>
          <p:nvPr/>
        </p:nvSpPr>
        <p:spPr bwMode="auto">
          <a:xfrm flipH="1">
            <a:off x="8039100" y="3390900"/>
            <a:ext cx="247650" cy="2857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Oval 12"/>
          <p:cNvSpPr>
            <a:spLocks noChangeArrowheads="1"/>
          </p:cNvSpPr>
          <p:nvPr/>
        </p:nvSpPr>
        <p:spPr bwMode="auto">
          <a:xfrm>
            <a:off x="7848600" y="3657600"/>
            <a:ext cx="323850" cy="323850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13"/>
          <p:cNvSpPr>
            <a:spLocks noChangeShapeType="1"/>
          </p:cNvSpPr>
          <p:nvPr/>
        </p:nvSpPr>
        <p:spPr bwMode="auto">
          <a:xfrm flipH="1">
            <a:off x="7677150" y="4000500"/>
            <a:ext cx="247650" cy="2857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Oval 14"/>
          <p:cNvSpPr>
            <a:spLocks noChangeArrowheads="1"/>
          </p:cNvSpPr>
          <p:nvPr/>
        </p:nvSpPr>
        <p:spPr bwMode="auto">
          <a:xfrm>
            <a:off x="7486650" y="4267200"/>
            <a:ext cx="323850" cy="3238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5"/>
          <p:cNvSpPr>
            <a:spLocks noChangeShapeType="1"/>
          </p:cNvSpPr>
          <p:nvPr/>
        </p:nvSpPr>
        <p:spPr bwMode="auto">
          <a:xfrm>
            <a:off x="8401050" y="3352800"/>
            <a:ext cx="400050" cy="381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9"/>
          <p:cNvSpPr>
            <a:spLocks noChangeShapeType="1"/>
          </p:cNvSpPr>
          <p:nvPr/>
        </p:nvSpPr>
        <p:spPr bwMode="auto">
          <a:xfrm flipH="1">
            <a:off x="8305800" y="3752850"/>
            <a:ext cx="476250" cy="5905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7" name="Line 20"/>
          <p:cNvSpPr>
            <a:spLocks noChangeShapeType="1"/>
          </p:cNvSpPr>
          <p:nvPr/>
        </p:nvSpPr>
        <p:spPr bwMode="auto">
          <a:xfrm>
            <a:off x="8286750" y="4343400"/>
            <a:ext cx="85725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Line 21"/>
          <p:cNvSpPr>
            <a:spLocks noChangeShapeType="1"/>
          </p:cNvSpPr>
          <p:nvPr/>
        </p:nvSpPr>
        <p:spPr bwMode="auto">
          <a:xfrm>
            <a:off x="8782050" y="3733800"/>
            <a:ext cx="361950" cy="609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9" name="Line 22"/>
          <p:cNvSpPr>
            <a:spLocks noChangeShapeType="1"/>
          </p:cNvSpPr>
          <p:nvPr/>
        </p:nvSpPr>
        <p:spPr bwMode="auto">
          <a:xfrm>
            <a:off x="8096250" y="2609850"/>
            <a:ext cx="571500" cy="24765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0" name="Line 23"/>
          <p:cNvSpPr>
            <a:spLocks noChangeShapeType="1"/>
          </p:cNvSpPr>
          <p:nvPr/>
        </p:nvSpPr>
        <p:spPr bwMode="auto">
          <a:xfrm flipH="1">
            <a:off x="8115300" y="3676650"/>
            <a:ext cx="381000" cy="59055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0" y="60960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Level and Depth</a:t>
            </a:r>
          </a:p>
        </p:txBody>
      </p:sp>
      <p:graphicFrame>
        <p:nvGraphicFramePr>
          <p:cNvPr id="2050" name="Object 4"/>
          <p:cNvGraphicFramePr>
            <a:graphicFrameLocks/>
          </p:cNvGraphicFramePr>
          <p:nvPr/>
        </p:nvGraphicFramePr>
        <p:xfrm>
          <a:off x="3454400" y="2838450"/>
          <a:ext cx="4754563" cy="285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MS Org Chart" r:id="rId2" imgW="4959000" imgH="4063680" progId="">
                  <p:embed followColorScheme="full"/>
                </p:oleObj>
              </mc:Choice>
              <mc:Fallback>
                <p:oleObj name="MS Org Chart" r:id="rId2" imgW="4959000" imgH="4063680" progId="">
                  <p:embed followColorScheme="full"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0" y="2838450"/>
                        <a:ext cx="4754563" cy="285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8267700" y="1997075"/>
            <a:ext cx="876300" cy="370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Level</a:t>
            </a:r>
          </a:p>
          <a:p>
            <a:pPr eaLnBrk="0" hangingPunct="0">
              <a:lnSpc>
                <a:spcPct val="110000"/>
              </a:lnSpc>
            </a:pPr>
            <a:endParaRPr lang="en-US" altLang="zh-TW" sz="2400">
              <a:solidFill>
                <a:schemeClr val="tx1"/>
              </a:solidFill>
            </a:endParaRP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1</a:t>
            </a:r>
          </a:p>
          <a:p>
            <a:pPr eaLnBrk="0" hangingPunct="0">
              <a:lnSpc>
                <a:spcPct val="110000"/>
              </a:lnSpc>
            </a:pPr>
            <a:endParaRPr lang="en-US" altLang="zh-TW" sz="2400">
              <a:solidFill>
                <a:schemeClr val="tx1"/>
              </a:solidFill>
            </a:endParaRP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2</a:t>
            </a:r>
          </a:p>
          <a:p>
            <a:pPr eaLnBrk="0" hangingPunct="0">
              <a:lnSpc>
                <a:spcPct val="110000"/>
              </a:lnSpc>
            </a:pPr>
            <a:endParaRPr lang="en-US" altLang="zh-TW" sz="2400">
              <a:solidFill>
                <a:schemeClr val="tx1"/>
              </a:solidFill>
            </a:endParaRP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3</a:t>
            </a:r>
          </a:p>
          <a:p>
            <a:pPr eaLnBrk="0" hangingPunct="0">
              <a:lnSpc>
                <a:spcPct val="110000"/>
              </a:lnSpc>
            </a:pPr>
            <a:endParaRPr lang="en-US" altLang="zh-TW" sz="2400">
              <a:solidFill>
                <a:schemeClr val="tx1"/>
              </a:solidFill>
            </a:endParaRPr>
          </a:p>
          <a:p>
            <a:pPr eaLnBrk="0" hangingPunct="0">
              <a:lnSpc>
                <a:spcPct val="110000"/>
              </a:lnSpc>
            </a:pPr>
            <a:r>
              <a:rPr lang="en-US" altLang="zh-TW" sz="24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936625" y="2243138"/>
            <a:ext cx="2112963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tx1"/>
                </a:solidFill>
              </a:rPr>
              <a:t>node </a:t>
            </a:r>
            <a:r>
              <a:rPr lang="en-US" altLang="zh-TW">
                <a:solidFill>
                  <a:schemeClr val="tx2"/>
                </a:solidFill>
              </a:rPr>
              <a:t>(13)</a:t>
            </a:r>
            <a:endParaRPr lang="en-US" altLang="zh-TW">
              <a:solidFill>
                <a:schemeClr val="tx1"/>
              </a:solidFill>
            </a:endParaRPr>
          </a:p>
          <a:p>
            <a:r>
              <a:rPr lang="en-US" altLang="zh-TW">
                <a:solidFill>
                  <a:schemeClr val="tx1"/>
                </a:solidFill>
              </a:rPr>
              <a:t>degree of a node</a:t>
            </a:r>
          </a:p>
          <a:p>
            <a:r>
              <a:rPr lang="en-US" altLang="zh-TW">
                <a:solidFill>
                  <a:schemeClr val="tx1"/>
                </a:solidFill>
              </a:rPr>
              <a:t>leaf (terminal)</a:t>
            </a:r>
          </a:p>
          <a:p>
            <a:r>
              <a:rPr lang="en-US" altLang="zh-TW">
                <a:solidFill>
                  <a:schemeClr val="tx1"/>
                </a:solidFill>
              </a:rPr>
              <a:t>nonterminal</a:t>
            </a:r>
          </a:p>
          <a:p>
            <a:r>
              <a:rPr lang="en-US" altLang="zh-TW">
                <a:solidFill>
                  <a:schemeClr val="tx1"/>
                </a:solidFill>
              </a:rPr>
              <a:t>parent</a:t>
            </a:r>
          </a:p>
          <a:p>
            <a:r>
              <a:rPr lang="en-US" altLang="zh-TW">
                <a:solidFill>
                  <a:schemeClr val="tx1"/>
                </a:solidFill>
              </a:rPr>
              <a:t>children</a:t>
            </a:r>
          </a:p>
          <a:p>
            <a:r>
              <a:rPr lang="en-US" altLang="zh-TW">
                <a:solidFill>
                  <a:schemeClr val="tx1"/>
                </a:solidFill>
              </a:rPr>
              <a:t>sibling</a:t>
            </a:r>
          </a:p>
          <a:p>
            <a:r>
              <a:rPr lang="en-US" altLang="zh-TW">
                <a:solidFill>
                  <a:schemeClr val="tx1"/>
                </a:solidFill>
              </a:rPr>
              <a:t>degree of a tree </a:t>
            </a:r>
            <a:r>
              <a:rPr lang="en-US" altLang="zh-TW">
                <a:solidFill>
                  <a:schemeClr val="tx2"/>
                </a:solidFill>
              </a:rPr>
              <a:t>(3)</a:t>
            </a:r>
            <a:endParaRPr lang="en-US" altLang="zh-TW">
              <a:solidFill>
                <a:schemeClr val="tx1"/>
              </a:solidFill>
            </a:endParaRPr>
          </a:p>
          <a:p>
            <a:r>
              <a:rPr lang="en-US" altLang="zh-TW">
                <a:solidFill>
                  <a:schemeClr val="tx1"/>
                </a:solidFill>
              </a:rPr>
              <a:t>ancestor</a:t>
            </a:r>
          </a:p>
          <a:p>
            <a:r>
              <a:rPr lang="en-US" altLang="zh-TW">
                <a:solidFill>
                  <a:schemeClr val="tx1"/>
                </a:solidFill>
              </a:rPr>
              <a:t>level of a node</a:t>
            </a:r>
          </a:p>
          <a:p>
            <a:r>
              <a:rPr lang="en-US" altLang="zh-TW">
                <a:solidFill>
                  <a:schemeClr val="tx1"/>
                </a:solidFill>
              </a:rPr>
              <a:t>height of a tree </a:t>
            </a:r>
            <a:r>
              <a:rPr lang="en-US" altLang="zh-TW">
                <a:solidFill>
                  <a:schemeClr val="tx2"/>
                </a:solidFill>
              </a:rPr>
              <a:t>(4)</a:t>
            </a:r>
            <a:endParaRPr lang="en-US" altLang="zh-TW">
              <a:solidFill>
                <a:schemeClr val="tx1"/>
              </a:solidFill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5241925" y="3013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6600"/>
                </a:solidFill>
              </a:rPr>
              <a:t>3</a:t>
            </a:r>
            <a:endParaRPr lang="en-US" altLang="zh-TW" sz="2400" b="1" u="sng">
              <a:solidFill>
                <a:srgbClr val="006600"/>
              </a:solidFill>
            </a:endParaRPr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3927475" y="38131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>
            <a:off x="5089525" y="3775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6600"/>
                </a:solidFill>
              </a:rPr>
              <a:t>1</a:t>
            </a:r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6632575" y="3775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6600"/>
                </a:solidFill>
              </a:rPr>
              <a:t>3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3584575" y="45751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4422775" y="4613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6600"/>
                </a:solidFill>
              </a:rPr>
              <a:t>0</a:t>
            </a: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5184775" y="46323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6600"/>
                </a:solidFill>
              </a:rPr>
              <a:t>0</a:t>
            </a:r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5908675" y="45751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6600"/>
                </a:solidFill>
              </a:rPr>
              <a:t>1</a:t>
            </a:r>
          </a:p>
        </p:txBody>
      </p: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6651625" y="4613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6600"/>
                </a:solidFill>
              </a:rPr>
              <a:t>0</a:t>
            </a:r>
          </a:p>
        </p:txBody>
      </p:sp>
      <p:sp>
        <p:nvSpPr>
          <p:cNvPr id="2065" name="Text Box 16"/>
          <p:cNvSpPr txBox="1">
            <a:spLocks noChangeArrowheads="1"/>
          </p:cNvSpPr>
          <p:nvPr/>
        </p:nvSpPr>
        <p:spPr bwMode="auto">
          <a:xfrm>
            <a:off x="7375525" y="4613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6600"/>
                </a:solidFill>
              </a:rPr>
              <a:t>0</a:t>
            </a:r>
          </a:p>
        </p:txBody>
      </p:sp>
      <p:sp>
        <p:nvSpPr>
          <p:cNvPr id="2066" name="Text Box 17"/>
          <p:cNvSpPr txBox="1">
            <a:spLocks noChangeArrowheads="1"/>
          </p:cNvSpPr>
          <p:nvPr/>
        </p:nvSpPr>
        <p:spPr bwMode="auto">
          <a:xfrm>
            <a:off x="3184525" y="53562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6600"/>
                </a:solidFill>
              </a:rPr>
              <a:t>0</a:t>
            </a:r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4003675" y="54324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6600"/>
                </a:solidFill>
              </a:rPr>
              <a:t>0</a:t>
            </a:r>
          </a:p>
        </p:txBody>
      </p:sp>
      <p:sp>
        <p:nvSpPr>
          <p:cNvPr id="2068" name="Text Box 19"/>
          <p:cNvSpPr txBox="1">
            <a:spLocks noChangeArrowheads="1"/>
          </p:cNvSpPr>
          <p:nvPr/>
        </p:nvSpPr>
        <p:spPr bwMode="auto">
          <a:xfrm>
            <a:off x="5927725" y="53562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6600"/>
                </a:solidFill>
              </a:rPr>
              <a:t>0</a:t>
            </a:r>
          </a:p>
        </p:txBody>
      </p:sp>
      <p:sp>
        <p:nvSpPr>
          <p:cNvPr id="2069" name="Text Box 20"/>
          <p:cNvSpPr txBox="1">
            <a:spLocks noChangeArrowheads="1"/>
          </p:cNvSpPr>
          <p:nvPr/>
        </p:nvSpPr>
        <p:spPr bwMode="auto">
          <a:xfrm>
            <a:off x="6099175" y="3013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CC3300"/>
                </a:solidFill>
              </a:rPr>
              <a:t>1</a:t>
            </a:r>
          </a:p>
        </p:txBody>
      </p:sp>
      <p:sp>
        <p:nvSpPr>
          <p:cNvPr id="2070" name="Text Box 21"/>
          <p:cNvSpPr txBox="1">
            <a:spLocks noChangeArrowheads="1"/>
          </p:cNvSpPr>
          <p:nvPr/>
        </p:nvSpPr>
        <p:spPr bwMode="auto">
          <a:xfrm>
            <a:off x="4784725" y="3775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2071" name="Text Box 22"/>
          <p:cNvSpPr txBox="1">
            <a:spLocks noChangeArrowheads="1"/>
          </p:cNvSpPr>
          <p:nvPr/>
        </p:nvSpPr>
        <p:spPr bwMode="auto">
          <a:xfrm>
            <a:off x="5889625" y="3775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2072" name="Text Box 23"/>
          <p:cNvSpPr txBox="1">
            <a:spLocks noChangeArrowheads="1"/>
          </p:cNvSpPr>
          <p:nvPr/>
        </p:nvSpPr>
        <p:spPr bwMode="auto">
          <a:xfrm>
            <a:off x="7470775" y="37560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2073" name="Text Box 24"/>
          <p:cNvSpPr txBox="1">
            <a:spLocks noChangeArrowheads="1"/>
          </p:cNvSpPr>
          <p:nvPr/>
        </p:nvSpPr>
        <p:spPr bwMode="auto">
          <a:xfrm>
            <a:off x="4251325" y="45751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CC3300"/>
                </a:solidFill>
              </a:rPr>
              <a:t>3</a:t>
            </a:r>
          </a:p>
        </p:txBody>
      </p:sp>
      <p:sp>
        <p:nvSpPr>
          <p:cNvPr id="2074" name="Text Box 25"/>
          <p:cNvSpPr txBox="1">
            <a:spLocks noChangeArrowheads="1"/>
          </p:cNvSpPr>
          <p:nvPr/>
        </p:nvSpPr>
        <p:spPr bwMode="auto">
          <a:xfrm>
            <a:off x="5013325" y="45751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CC3300"/>
                </a:solidFill>
              </a:rPr>
              <a:t>3</a:t>
            </a:r>
          </a:p>
        </p:txBody>
      </p:sp>
      <p:sp>
        <p:nvSpPr>
          <p:cNvPr id="2075" name="Text Box 26"/>
          <p:cNvSpPr txBox="1">
            <a:spLocks noChangeArrowheads="1"/>
          </p:cNvSpPr>
          <p:nvPr/>
        </p:nvSpPr>
        <p:spPr bwMode="auto">
          <a:xfrm>
            <a:off x="5794375" y="45561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CC3300"/>
                </a:solidFill>
              </a:rPr>
              <a:t>3</a:t>
            </a:r>
          </a:p>
        </p:txBody>
      </p:sp>
      <p:sp>
        <p:nvSpPr>
          <p:cNvPr id="2076" name="Text Box 27"/>
          <p:cNvSpPr txBox="1">
            <a:spLocks noChangeArrowheads="1"/>
          </p:cNvSpPr>
          <p:nvPr/>
        </p:nvSpPr>
        <p:spPr bwMode="auto">
          <a:xfrm>
            <a:off x="6499225" y="4613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CC3300"/>
                </a:solidFill>
              </a:rPr>
              <a:t>3</a:t>
            </a:r>
          </a:p>
        </p:txBody>
      </p:sp>
      <p:sp>
        <p:nvSpPr>
          <p:cNvPr id="2077" name="Text Box 28"/>
          <p:cNvSpPr txBox="1">
            <a:spLocks noChangeArrowheads="1"/>
          </p:cNvSpPr>
          <p:nvPr/>
        </p:nvSpPr>
        <p:spPr bwMode="auto">
          <a:xfrm>
            <a:off x="7223125" y="45942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CC3300"/>
                </a:solidFill>
              </a:rPr>
              <a:t>3</a:t>
            </a:r>
          </a:p>
        </p:txBody>
      </p:sp>
      <p:sp>
        <p:nvSpPr>
          <p:cNvPr id="2078" name="Text Box 29"/>
          <p:cNvSpPr txBox="1">
            <a:spLocks noChangeArrowheads="1"/>
          </p:cNvSpPr>
          <p:nvPr/>
        </p:nvSpPr>
        <p:spPr bwMode="auto">
          <a:xfrm>
            <a:off x="8118475" y="45561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CC3300"/>
                </a:solidFill>
              </a:rPr>
              <a:t>3</a:t>
            </a:r>
          </a:p>
        </p:txBody>
      </p:sp>
      <p:sp>
        <p:nvSpPr>
          <p:cNvPr id="2079" name="Text Box 30"/>
          <p:cNvSpPr txBox="1">
            <a:spLocks noChangeArrowheads="1"/>
          </p:cNvSpPr>
          <p:nvPr/>
        </p:nvSpPr>
        <p:spPr bwMode="auto">
          <a:xfrm>
            <a:off x="3775075" y="53562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CC3300"/>
                </a:solidFill>
              </a:rPr>
              <a:t>4</a:t>
            </a:r>
          </a:p>
        </p:txBody>
      </p:sp>
      <p:sp>
        <p:nvSpPr>
          <p:cNvPr id="2080" name="Text Box 31"/>
          <p:cNvSpPr txBox="1">
            <a:spLocks noChangeArrowheads="1"/>
          </p:cNvSpPr>
          <p:nvPr/>
        </p:nvSpPr>
        <p:spPr bwMode="auto">
          <a:xfrm>
            <a:off x="4651375" y="53943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CC3300"/>
                </a:solidFill>
              </a:rPr>
              <a:t>4</a:t>
            </a:r>
          </a:p>
        </p:txBody>
      </p:sp>
      <p:sp>
        <p:nvSpPr>
          <p:cNvPr id="2081" name="Text Box 32"/>
          <p:cNvSpPr txBox="1">
            <a:spLocks noChangeArrowheads="1"/>
          </p:cNvSpPr>
          <p:nvPr/>
        </p:nvSpPr>
        <p:spPr bwMode="auto">
          <a:xfrm>
            <a:off x="6594475" y="5375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CC3300"/>
                </a:solidFill>
              </a:rPr>
              <a:t>4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2"/>
          <p:cNvSpPr>
            <a:spLocks noChangeArrowheads="1"/>
          </p:cNvSpPr>
          <p:nvPr/>
        </p:nvSpPr>
        <p:spPr bwMode="auto">
          <a:xfrm>
            <a:off x="0" y="60960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Inorder Traversal of Threaded BT</a:t>
            </a:r>
          </a:p>
        </p:txBody>
      </p:sp>
      <p:sp>
        <p:nvSpPr>
          <p:cNvPr id="54277" name="Rectangle 3"/>
          <p:cNvSpPr>
            <a:spLocks noChangeArrowheads="1"/>
          </p:cNvSpPr>
          <p:nvPr/>
        </p:nvSpPr>
        <p:spPr bwMode="auto">
          <a:xfrm>
            <a:off x="857250" y="1752600"/>
            <a:ext cx="9163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void tinorder(threaded_pointer tree)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/* traverse the threaded binary tree inorder */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threaded_pointer temp = tree;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for (;;) 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  temp = insucc(temp);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  if (temp==tree) break;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  printf(“%3c”, temp-&gt;data);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}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4278" name="Text Box 4"/>
          <p:cNvSpPr txBox="1">
            <a:spLocks noChangeArrowheads="1"/>
          </p:cNvSpPr>
          <p:nvPr/>
        </p:nvSpPr>
        <p:spPr bwMode="auto">
          <a:xfrm>
            <a:off x="1089025" y="4762500"/>
            <a:ext cx="950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rgbClr val="CC3300"/>
                </a:solidFill>
              </a:rPr>
              <a:t>O(n)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ChangeArrowheads="1"/>
          </p:cNvSpPr>
          <p:nvPr/>
        </p:nvSpPr>
        <p:spPr bwMode="auto">
          <a:xfrm>
            <a:off x="323850" y="62865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Inserting Nodes into Threaded BTs</a:t>
            </a:r>
          </a:p>
        </p:txBody>
      </p:sp>
      <p:sp>
        <p:nvSpPr>
          <p:cNvPr id="55301" name="Rectangle 3"/>
          <p:cNvSpPr>
            <a:spLocks noChangeArrowheads="1"/>
          </p:cNvSpPr>
          <p:nvPr/>
        </p:nvSpPr>
        <p:spPr bwMode="auto">
          <a:xfrm>
            <a:off x="400050" y="1962150"/>
            <a:ext cx="9163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</a:rPr>
              <a:t>Insert </a:t>
            </a:r>
            <a:r>
              <a:rPr lang="en-US" altLang="zh-TW" sz="3200">
                <a:solidFill>
                  <a:schemeClr val="tx1"/>
                </a:solidFill>
                <a:latin typeface="Courier New" pitchFamily="49" charset="0"/>
              </a:rPr>
              <a:t>child</a:t>
            </a:r>
            <a:r>
              <a:rPr lang="en-US" altLang="zh-TW" sz="3200">
                <a:solidFill>
                  <a:schemeClr val="tx1"/>
                </a:solidFill>
              </a:rPr>
              <a:t> as the right child of node </a:t>
            </a:r>
            <a:r>
              <a:rPr lang="en-US" altLang="zh-TW" sz="3200">
                <a:solidFill>
                  <a:schemeClr val="tx1"/>
                </a:solidFill>
                <a:latin typeface="Courier New" pitchFamily="49" charset="0"/>
              </a:rPr>
              <a:t>parent</a:t>
            </a:r>
            <a:endParaRPr lang="en-US" altLang="zh-TW" sz="3200">
              <a:solidFill>
                <a:schemeClr val="tx1"/>
              </a:solidFill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</a:rPr>
              <a:t>change </a:t>
            </a:r>
            <a:r>
              <a:rPr lang="en-US" altLang="zh-TW" sz="2400">
                <a:solidFill>
                  <a:schemeClr val="tx1"/>
                </a:solidFill>
                <a:latin typeface="Courier New" pitchFamily="49" charset="0"/>
              </a:rPr>
              <a:t>parent-&gt;right_thread</a:t>
            </a:r>
            <a:r>
              <a:rPr lang="en-US" altLang="zh-TW" sz="2800">
                <a:solidFill>
                  <a:schemeClr val="tx1"/>
                </a:solidFill>
              </a:rPr>
              <a:t> to FALSE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</a:rPr>
              <a:t>set </a:t>
            </a:r>
            <a:r>
              <a:rPr lang="en-US" altLang="zh-TW" sz="2400">
                <a:solidFill>
                  <a:schemeClr val="tx1"/>
                </a:solidFill>
                <a:latin typeface="Courier New" pitchFamily="49" charset="0"/>
              </a:rPr>
              <a:t>child-&gt;left_thread</a:t>
            </a:r>
            <a:r>
              <a:rPr lang="en-US" altLang="zh-TW" sz="2800">
                <a:solidFill>
                  <a:schemeClr val="tx1"/>
                </a:solidFill>
              </a:rPr>
              <a:t> and </a:t>
            </a:r>
            <a:r>
              <a:rPr lang="en-US" altLang="zh-TW" sz="2400">
                <a:solidFill>
                  <a:schemeClr val="tx1"/>
                </a:solidFill>
                <a:latin typeface="Courier New" pitchFamily="49" charset="0"/>
              </a:rPr>
              <a:t>child-&gt;right_thread</a:t>
            </a:r>
            <a:r>
              <a:rPr lang="en-US" altLang="zh-TW" sz="2800">
                <a:solidFill>
                  <a:schemeClr val="tx1"/>
                </a:solidFill>
              </a:rPr>
              <a:t> to TRUE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</a:rPr>
              <a:t>set </a:t>
            </a:r>
            <a:r>
              <a:rPr lang="en-US" altLang="zh-TW" sz="2400">
                <a:solidFill>
                  <a:schemeClr val="tx1"/>
                </a:solidFill>
                <a:latin typeface="Courier New" pitchFamily="49" charset="0"/>
              </a:rPr>
              <a:t>child-&gt;left_child</a:t>
            </a:r>
            <a:r>
              <a:rPr lang="en-US" altLang="zh-TW" sz="2800">
                <a:solidFill>
                  <a:schemeClr val="tx1"/>
                </a:solidFill>
              </a:rPr>
              <a:t> to point to </a:t>
            </a:r>
            <a:r>
              <a:rPr lang="en-US" altLang="zh-TW" sz="2400">
                <a:solidFill>
                  <a:schemeClr val="tx1"/>
                </a:solidFill>
                <a:latin typeface="Courier New" pitchFamily="49" charset="0"/>
              </a:rPr>
              <a:t>parent</a:t>
            </a:r>
            <a:endParaRPr lang="en-US" altLang="zh-TW" sz="2800">
              <a:solidFill>
                <a:schemeClr val="tx1"/>
              </a:solidFill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</a:rPr>
              <a:t>set </a:t>
            </a:r>
            <a:r>
              <a:rPr lang="en-US" altLang="zh-TW" sz="2400">
                <a:solidFill>
                  <a:schemeClr val="tx1"/>
                </a:solidFill>
                <a:latin typeface="Courier New" pitchFamily="49" charset="0"/>
              </a:rPr>
              <a:t>child-&gt;right_child</a:t>
            </a:r>
            <a:r>
              <a:rPr lang="en-US" altLang="zh-TW" sz="2800">
                <a:solidFill>
                  <a:schemeClr val="tx1"/>
                </a:solidFill>
              </a:rPr>
              <a:t> to </a:t>
            </a:r>
            <a:r>
              <a:rPr lang="en-US" altLang="zh-TW" sz="2400">
                <a:solidFill>
                  <a:schemeClr val="tx1"/>
                </a:solidFill>
                <a:latin typeface="Courier New" pitchFamily="49" charset="0"/>
              </a:rPr>
              <a:t>parent-&gt;right_child</a:t>
            </a:r>
            <a:endParaRPr lang="en-US" altLang="zh-TW" sz="2800">
              <a:solidFill>
                <a:schemeClr val="tx1"/>
              </a:solidFill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</a:rPr>
              <a:t>change </a:t>
            </a:r>
            <a:r>
              <a:rPr lang="en-US" altLang="zh-TW" sz="2400">
                <a:solidFill>
                  <a:schemeClr val="tx1"/>
                </a:solidFill>
                <a:latin typeface="Courier New" pitchFamily="49" charset="0"/>
              </a:rPr>
              <a:t>parent-&gt;right_child</a:t>
            </a:r>
            <a:r>
              <a:rPr lang="en-US" altLang="zh-TW" sz="2800">
                <a:solidFill>
                  <a:schemeClr val="tx1"/>
                </a:solidFill>
              </a:rPr>
              <a:t> to point to </a:t>
            </a:r>
            <a:r>
              <a:rPr lang="en-US" altLang="zh-TW" sz="2400">
                <a:solidFill>
                  <a:schemeClr val="tx1"/>
                </a:solidFill>
                <a:latin typeface="Courier New" pitchFamily="49" charset="0"/>
              </a:rPr>
              <a:t>child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ChangeArrowheads="1"/>
          </p:cNvSpPr>
          <p:nvPr/>
        </p:nvSpPr>
        <p:spPr bwMode="auto">
          <a:xfrm>
            <a:off x="0" y="60960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Examples</a:t>
            </a:r>
          </a:p>
        </p:txBody>
      </p:sp>
      <p:sp>
        <p:nvSpPr>
          <p:cNvPr id="56325" name="Oval 3"/>
          <p:cNvSpPr>
            <a:spLocks noChangeArrowheads="1"/>
          </p:cNvSpPr>
          <p:nvPr/>
        </p:nvSpPr>
        <p:spPr bwMode="auto">
          <a:xfrm>
            <a:off x="2370138" y="2490788"/>
            <a:ext cx="392112" cy="392112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Oval 4"/>
          <p:cNvSpPr>
            <a:spLocks noChangeArrowheads="1"/>
          </p:cNvSpPr>
          <p:nvPr/>
        </p:nvSpPr>
        <p:spPr bwMode="auto">
          <a:xfrm>
            <a:off x="1758950" y="3308350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Oval 5"/>
          <p:cNvSpPr>
            <a:spLocks noChangeArrowheads="1"/>
          </p:cNvSpPr>
          <p:nvPr/>
        </p:nvSpPr>
        <p:spPr bwMode="auto">
          <a:xfrm>
            <a:off x="2379663" y="4132263"/>
            <a:ext cx="392112" cy="39211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Oval 6"/>
          <p:cNvSpPr>
            <a:spLocks noChangeArrowheads="1"/>
          </p:cNvSpPr>
          <p:nvPr/>
        </p:nvSpPr>
        <p:spPr bwMode="auto">
          <a:xfrm>
            <a:off x="1808163" y="5000625"/>
            <a:ext cx="392112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Line 7"/>
          <p:cNvSpPr>
            <a:spLocks noChangeShapeType="1"/>
          </p:cNvSpPr>
          <p:nvPr/>
        </p:nvSpPr>
        <p:spPr bwMode="auto">
          <a:xfrm flipH="1">
            <a:off x="1970088" y="2878138"/>
            <a:ext cx="488950" cy="428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Line 8"/>
          <p:cNvSpPr>
            <a:spLocks noChangeShapeType="1"/>
          </p:cNvSpPr>
          <p:nvPr/>
        </p:nvSpPr>
        <p:spPr bwMode="auto">
          <a:xfrm>
            <a:off x="2112963" y="3663950"/>
            <a:ext cx="465137" cy="465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Line 9"/>
          <p:cNvSpPr>
            <a:spLocks noChangeShapeType="1"/>
          </p:cNvSpPr>
          <p:nvPr/>
        </p:nvSpPr>
        <p:spPr bwMode="auto">
          <a:xfrm flipH="1">
            <a:off x="2006600" y="4473575"/>
            <a:ext cx="415925" cy="547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Line 10"/>
          <p:cNvSpPr>
            <a:spLocks noChangeShapeType="1"/>
          </p:cNvSpPr>
          <p:nvPr/>
        </p:nvSpPr>
        <p:spPr bwMode="auto">
          <a:xfrm>
            <a:off x="2208213" y="5248275"/>
            <a:ext cx="3571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Line 11"/>
          <p:cNvSpPr>
            <a:spLocks noChangeShapeType="1"/>
          </p:cNvSpPr>
          <p:nvPr/>
        </p:nvSpPr>
        <p:spPr bwMode="auto">
          <a:xfrm flipV="1">
            <a:off x="2589213" y="4652963"/>
            <a:ext cx="0" cy="59531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Line 12"/>
          <p:cNvSpPr>
            <a:spLocks noChangeShapeType="1"/>
          </p:cNvSpPr>
          <p:nvPr/>
        </p:nvSpPr>
        <p:spPr bwMode="auto">
          <a:xfrm flipH="1">
            <a:off x="1673225" y="5235575"/>
            <a:ext cx="11906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Line 13"/>
          <p:cNvSpPr>
            <a:spLocks noChangeShapeType="1"/>
          </p:cNvSpPr>
          <p:nvPr/>
        </p:nvSpPr>
        <p:spPr bwMode="auto">
          <a:xfrm flipV="1">
            <a:off x="1673225" y="3913188"/>
            <a:ext cx="0" cy="13112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Line 14"/>
          <p:cNvSpPr>
            <a:spLocks noChangeShapeType="1"/>
          </p:cNvSpPr>
          <p:nvPr/>
        </p:nvSpPr>
        <p:spPr bwMode="auto">
          <a:xfrm flipH="1">
            <a:off x="1673225" y="3687763"/>
            <a:ext cx="142875" cy="2254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Line 15"/>
          <p:cNvSpPr>
            <a:spLocks noChangeShapeType="1"/>
          </p:cNvSpPr>
          <p:nvPr/>
        </p:nvSpPr>
        <p:spPr bwMode="auto">
          <a:xfrm flipH="1">
            <a:off x="1577975" y="3556000"/>
            <a:ext cx="177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Line 16"/>
          <p:cNvSpPr>
            <a:spLocks noChangeShapeType="1"/>
          </p:cNvSpPr>
          <p:nvPr/>
        </p:nvSpPr>
        <p:spPr bwMode="auto">
          <a:xfrm flipV="1">
            <a:off x="1565275" y="2722563"/>
            <a:ext cx="0" cy="82073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9" name="Line 17"/>
          <p:cNvSpPr>
            <a:spLocks noChangeShapeType="1"/>
          </p:cNvSpPr>
          <p:nvPr/>
        </p:nvSpPr>
        <p:spPr bwMode="auto">
          <a:xfrm>
            <a:off x="1565275" y="2735263"/>
            <a:ext cx="7270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0" name="Line 18"/>
          <p:cNvSpPr>
            <a:spLocks noChangeShapeType="1"/>
          </p:cNvSpPr>
          <p:nvPr/>
        </p:nvSpPr>
        <p:spPr bwMode="auto">
          <a:xfrm>
            <a:off x="2779713" y="4378325"/>
            <a:ext cx="3571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1" name="Line 19"/>
          <p:cNvSpPr>
            <a:spLocks noChangeShapeType="1"/>
          </p:cNvSpPr>
          <p:nvPr/>
        </p:nvSpPr>
        <p:spPr bwMode="auto">
          <a:xfrm>
            <a:off x="3149600" y="2687638"/>
            <a:ext cx="0" cy="16795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2" name="Line 20"/>
          <p:cNvSpPr>
            <a:spLocks noChangeShapeType="1"/>
          </p:cNvSpPr>
          <p:nvPr/>
        </p:nvSpPr>
        <p:spPr bwMode="auto">
          <a:xfrm flipH="1">
            <a:off x="2825750" y="2687638"/>
            <a:ext cx="2984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3" name="Line 21"/>
          <p:cNvSpPr>
            <a:spLocks noChangeShapeType="1"/>
          </p:cNvSpPr>
          <p:nvPr/>
        </p:nvSpPr>
        <p:spPr bwMode="auto">
          <a:xfrm>
            <a:off x="1970088" y="2616200"/>
            <a:ext cx="34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4" name="Rectangle 22"/>
          <p:cNvSpPr>
            <a:spLocks noChangeArrowheads="1"/>
          </p:cNvSpPr>
          <p:nvPr/>
        </p:nvSpPr>
        <p:spPr bwMode="auto">
          <a:xfrm>
            <a:off x="1531938" y="2262188"/>
            <a:ext cx="592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solidFill>
                  <a:schemeClr val="tx1"/>
                </a:solidFill>
              </a:rPr>
              <a:t>root</a:t>
            </a:r>
          </a:p>
        </p:txBody>
      </p:sp>
      <p:sp>
        <p:nvSpPr>
          <p:cNvPr id="56345" name="Line 23"/>
          <p:cNvSpPr>
            <a:spLocks noChangeShapeType="1"/>
          </p:cNvSpPr>
          <p:nvPr/>
        </p:nvSpPr>
        <p:spPr bwMode="auto">
          <a:xfrm>
            <a:off x="2840038" y="4486275"/>
            <a:ext cx="8334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6" name="Rectangle 24"/>
          <p:cNvSpPr>
            <a:spLocks noChangeArrowheads="1"/>
          </p:cNvSpPr>
          <p:nvPr/>
        </p:nvSpPr>
        <p:spPr bwMode="auto">
          <a:xfrm>
            <a:off x="3449638" y="4143375"/>
            <a:ext cx="817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solidFill>
                  <a:schemeClr val="tx1"/>
                </a:solidFill>
              </a:rPr>
              <a:t>parent</a:t>
            </a:r>
          </a:p>
        </p:txBody>
      </p:sp>
      <p:sp>
        <p:nvSpPr>
          <p:cNvPr id="56347" name="Rectangle 25"/>
          <p:cNvSpPr>
            <a:spLocks noChangeArrowheads="1"/>
          </p:cNvSpPr>
          <p:nvPr/>
        </p:nvSpPr>
        <p:spPr bwMode="auto">
          <a:xfrm>
            <a:off x="1771650" y="329088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6348" name="Rectangle 26"/>
          <p:cNvSpPr>
            <a:spLocks noChangeArrowheads="1"/>
          </p:cNvSpPr>
          <p:nvPr/>
        </p:nvSpPr>
        <p:spPr bwMode="auto">
          <a:xfrm>
            <a:off x="2379663" y="413543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56349" name="Rectangle 27"/>
          <p:cNvSpPr>
            <a:spLocks noChangeArrowheads="1"/>
          </p:cNvSpPr>
          <p:nvPr/>
        </p:nvSpPr>
        <p:spPr bwMode="auto">
          <a:xfrm>
            <a:off x="1806575" y="49942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6350" name="Oval 28"/>
          <p:cNvSpPr>
            <a:spLocks noChangeArrowheads="1"/>
          </p:cNvSpPr>
          <p:nvPr/>
        </p:nvSpPr>
        <p:spPr bwMode="auto">
          <a:xfrm>
            <a:off x="3070225" y="5014913"/>
            <a:ext cx="392113" cy="39211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1" name="Rectangle 29"/>
          <p:cNvSpPr>
            <a:spLocks noChangeArrowheads="1"/>
          </p:cNvSpPr>
          <p:nvPr/>
        </p:nvSpPr>
        <p:spPr bwMode="auto">
          <a:xfrm>
            <a:off x="3081338" y="50165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6352" name="Line 30"/>
          <p:cNvSpPr>
            <a:spLocks noChangeShapeType="1"/>
          </p:cNvSpPr>
          <p:nvPr/>
        </p:nvSpPr>
        <p:spPr bwMode="auto">
          <a:xfrm>
            <a:off x="3482975" y="5224463"/>
            <a:ext cx="55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3" name="Rectangle 31"/>
          <p:cNvSpPr>
            <a:spLocks noChangeArrowheads="1"/>
          </p:cNvSpPr>
          <p:nvPr/>
        </p:nvSpPr>
        <p:spPr bwMode="auto">
          <a:xfrm>
            <a:off x="3783013" y="4846638"/>
            <a:ext cx="690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solidFill>
                  <a:schemeClr val="tx1"/>
                </a:solidFill>
              </a:rPr>
              <a:t>child</a:t>
            </a:r>
          </a:p>
        </p:txBody>
      </p:sp>
      <p:sp>
        <p:nvSpPr>
          <p:cNvPr id="56354" name="Oval 32"/>
          <p:cNvSpPr>
            <a:spLocks noChangeArrowheads="1"/>
          </p:cNvSpPr>
          <p:nvPr/>
        </p:nvSpPr>
        <p:spPr bwMode="auto">
          <a:xfrm>
            <a:off x="6261100" y="2498725"/>
            <a:ext cx="392113" cy="392113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5" name="Oval 33"/>
          <p:cNvSpPr>
            <a:spLocks noChangeArrowheads="1"/>
          </p:cNvSpPr>
          <p:nvPr/>
        </p:nvSpPr>
        <p:spPr bwMode="auto">
          <a:xfrm>
            <a:off x="5649913" y="3316288"/>
            <a:ext cx="392112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6" name="Oval 34"/>
          <p:cNvSpPr>
            <a:spLocks noChangeArrowheads="1"/>
          </p:cNvSpPr>
          <p:nvPr/>
        </p:nvSpPr>
        <p:spPr bwMode="auto">
          <a:xfrm>
            <a:off x="6270625" y="4140200"/>
            <a:ext cx="392113" cy="3921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7" name="Oval 35"/>
          <p:cNvSpPr>
            <a:spLocks noChangeArrowheads="1"/>
          </p:cNvSpPr>
          <p:nvPr/>
        </p:nvSpPr>
        <p:spPr bwMode="auto">
          <a:xfrm>
            <a:off x="5699125" y="5008563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8" name="Line 36"/>
          <p:cNvSpPr>
            <a:spLocks noChangeShapeType="1"/>
          </p:cNvSpPr>
          <p:nvPr/>
        </p:nvSpPr>
        <p:spPr bwMode="auto">
          <a:xfrm flipH="1">
            <a:off x="5861050" y="2886075"/>
            <a:ext cx="488950" cy="428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9" name="Line 37"/>
          <p:cNvSpPr>
            <a:spLocks noChangeShapeType="1"/>
          </p:cNvSpPr>
          <p:nvPr/>
        </p:nvSpPr>
        <p:spPr bwMode="auto">
          <a:xfrm>
            <a:off x="6003925" y="3671888"/>
            <a:ext cx="465138" cy="465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0" name="Line 38"/>
          <p:cNvSpPr>
            <a:spLocks noChangeShapeType="1"/>
          </p:cNvSpPr>
          <p:nvPr/>
        </p:nvSpPr>
        <p:spPr bwMode="auto">
          <a:xfrm flipH="1">
            <a:off x="5897563" y="4481513"/>
            <a:ext cx="415925" cy="547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1" name="Line 39"/>
          <p:cNvSpPr>
            <a:spLocks noChangeShapeType="1"/>
          </p:cNvSpPr>
          <p:nvPr/>
        </p:nvSpPr>
        <p:spPr bwMode="auto">
          <a:xfrm>
            <a:off x="6099175" y="5256213"/>
            <a:ext cx="35718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2" name="Line 40"/>
          <p:cNvSpPr>
            <a:spLocks noChangeShapeType="1"/>
          </p:cNvSpPr>
          <p:nvPr/>
        </p:nvSpPr>
        <p:spPr bwMode="auto">
          <a:xfrm flipV="1">
            <a:off x="6480175" y="4660900"/>
            <a:ext cx="0" cy="595313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3" name="Line 41"/>
          <p:cNvSpPr>
            <a:spLocks noChangeShapeType="1"/>
          </p:cNvSpPr>
          <p:nvPr/>
        </p:nvSpPr>
        <p:spPr bwMode="auto">
          <a:xfrm flipH="1">
            <a:off x="5564188" y="5243513"/>
            <a:ext cx="1190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4" name="Line 42"/>
          <p:cNvSpPr>
            <a:spLocks noChangeShapeType="1"/>
          </p:cNvSpPr>
          <p:nvPr/>
        </p:nvSpPr>
        <p:spPr bwMode="auto">
          <a:xfrm flipV="1">
            <a:off x="5564188" y="3921125"/>
            <a:ext cx="0" cy="13112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5" name="Line 43"/>
          <p:cNvSpPr>
            <a:spLocks noChangeShapeType="1"/>
          </p:cNvSpPr>
          <p:nvPr/>
        </p:nvSpPr>
        <p:spPr bwMode="auto">
          <a:xfrm flipH="1">
            <a:off x="5564188" y="3695700"/>
            <a:ext cx="142875" cy="2254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6" name="Line 44"/>
          <p:cNvSpPr>
            <a:spLocks noChangeShapeType="1"/>
          </p:cNvSpPr>
          <p:nvPr/>
        </p:nvSpPr>
        <p:spPr bwMode="auto">
          <a:xfrm flipH="1">
            <a:off x="5468938" y="3563938"/>
            <a:ext cx="177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7" name="Line 45"/>
          <p:cNvSpPr>
            <a:spLocks noChangeShapeType="1"/>
          </p:cNvSpPr>
          <p:nvPr/>
        </p:nvSpPr>
        <p:spPr bwMode="auto">
          <a:xfrm flipV="1">
            <a:off x="5456238" y="2730500"/>
            <a:ext cx="0" cy="82073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8" name="Line 46"/>
          <p:cNvSpPr>
            <a:spLocks noChangeShapeType="1"/>
          </p:cNvSpPr>
          <p:nvPr/>
        </p:nvSpPr>
        <p:spPr bwMode="auto">
          <a:xfrm>
            <a:off x="5456238" y="2743200"/>
            <a:ext cx="7270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9" name="Line 47"/>
          <p:cNvSpPr>
            <a:spLocks noChangeShapeType="1"/>
          </p:cNvSpPr>
          <p:nvPr/>
        </p:nvSpPr>
        <p:spPr bwMode="auto">
          <a:xfrm>
            <a:off x="7385050" y="5256213"/>
            <a:ext cx="357188" cy="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0" name="Line 48"/>
          <p:cNvSpPr>
            <a:spLocks noChangeShapeType="1"/>
          </p:cNvSpPr>
          <p:nvPr/>
        </p:nvSpPr>
        <p:spPr bwMode="auto">
          <a:xfrm flipH="1">
            <a:off x="7754938" y="2698750"/>
            <a:ext cx="1587" cy="2546350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1" name="Line 49"/>
          <p:cNvSpPr>
            <a:spLocks noChangeShapeType="1"/>
          </p:cNvSpPr>
          <p:nvPr/>
        </p:nvSpPr>
        <p:spPr bwMode="auto">
          <a:xfrm flipH="1" flipV="1">
            <a:off x="6767513" y="2709863"/>
            <a:ext cx="962025" cy="9525"/>
          </a:xfrm>
          <a:prstGeom prst="line">
            <a:avLst/>
          </a:prstGeom>
          <a:noFill/>
          <a:ln w="12700">
            <a:solidFill>
              <a:srgbClr val="CC3300"/>
            </a:solidFill>
            <a:prstDash val="sysDot"/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2" name="Line 50"/>
          <p:cNvSpPr>
            <a:spLocks noChangeShapeType="1"/>
          </p:cNvSpPr>
          <p:nvPr/>
        </p:nvSpPr>
        <p:spPr bwMode="auto">
          <a:xfrm>
            <a:off x="5861050" y="2624138"/>
            <a:ext cx="34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3" name="Rectangle 51"/>
          <p:cNvSpPr>
            <a:spLocks noChangeArrowheads="1"/>
          </p:cNvSpPr>
          <p:nvPr/>
        </p:nvSpPr>
        <p:spPr bwMode="auto">
          <a:xfrm>
            <a:off x="5422900" y="2270125"/>
            <a:ext cx="592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solidFill>
                  <a:schemeClr val="tx1"/>
                </a:solidFill>
              </a:rPr>
              <a:t>root</a:t>
            </a:r>
          </a:p>
        </p:txBody>
      </p:sp>
      <p:sp>
        <p:nvSpPr>
          <p:cNvPr id="56374" name="Line 52"/>
          <p:cNvSpPr>
            <a:spLocks noChangeShapeType="1"/>
          </p:cNvSpPr>
          <p:nvPr/>
        </p:nvSpPr>
        <p:spPr bwMode="auto">
          <a:xfrm>
            <a:off x="6731000" y="4494213"/>
            <a:ext cx="833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5" name="Rectangle 53"/>
          <p:cNvSpPr>
            <a:spLocks noChangeArrowheads="1"/>
          </p:cNvSpPr>
          <p:nvPr/>
        </p:nvSpPr>
        <p:spPr bwMode="auto">
          <a:xfrm>
            <a:off x="6853238" y="4114800"/>
            <a:ext cx="817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solidFill>
                  <a:schemeClr val="tx1"/>
                </a:solidFill>
              </a:rPr>
              <a:t>parent</a:t>
            </a:r>
          </a:p>
        </p:txBody>
      </p:sp>
      <p:sp>
        <p:nvSpPr>
          <p:cNvPr id="56376" name="Rectangle 54"/>
          <p:cNvSpPr>
            <a:spLocks noChangeArrowheads="1"/>
          </p:cNvSpPr>
          <p:nvPr/>
        </p:nvSpPr>
        <p:spPr bwMode="auto">
          <a:xfrm>
            <a:off x="5662613" y="329882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6377" name="Rectangle 55"/>
          <p:cNvSpPr>
            <a:spLocks noChangeArrowheads="1"/>
          </p:cNvSpPr>
          <p:nvPr/>
        </p:nvSpPr>
        <p:spPr bwMode="auto">
          <a:xfrm>
            <a:off x="6270625" y="41433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56378" name="Rectangle 56"/>
          <p:cNvSpPr>
            <a:spLocks noChangeArrowheads="1"/>
          </p:cNvSpPr>
          <p:nvPr/>
        </p:nvSpPr>
        <p:spPr bwMode="auto">
          <a:xfrm>
            <a:off x="5697538" y="500221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6379" name="Oval 57"/>
          <p:cNvSpPr>
            <a:spLocks noChangeArrowheads="1"/>
          </p:cNvSpPr>
          <p:nvPr/>
        </p:nvSpPr>
        <p:spPr bwMode="auto">
          <a:xfrm>
            <a:off x="6961188" y="5022850"/>
            <a:ext cx="392112" cy="3921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80" name="Rectangle 58"/>
          <p:cNvSpPr>
            <a:spLocks noChangeArrowheads="1"/>
          </p:cNvSpPr>
          <p:nvPr/>
        </p:nvSpPr>
        <p:spPr bwMode="auto">
          <a:xfrm>
            <a:off x="6972300" y="502443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56381" name="Line 59"/>
          <p:cNvSpPr>
            <a:spLocks noChangeShapeType="1"/>
          </p:cNvSpPr>
          <p:nvPr/>
        </p:nvSpPr>
        <p:spPr bwMode="auto">
          <a:xfrm>
            <a:off x="7423150" y="5160963"/>
            <a:ext cx="55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82" name="Rectangle 60"/>
          <p:cNvSpPr>
            <a:spLocks noChangeArrowheads="1"/>
          </p:cNvSpPr>
          <p:nvPr/>
        </p:nvSpPr>
        <p:spPr bwMode="auto">
          <a:xfrm>
            <a:off x="8020050" y="4926013"/>
            <a:ext cx="690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solidFill>
                  <a:schemeClr val="tx1"/>
                </a:solidFill>
              </a:rPr>
              <a:t>child</a:t>
            </a:r>
          </a:p>
        </p:txBody>
      </p:sp>
      <p:sp>
        <p:nvSpPr>
          <p:cNvPr id="56383" name="Line 61"/>
          <p:cNvSpPr>
            <a:spLocks noChangeShapeType="1"/>
          </p:cNvSpPr>
          <p:nvPr/>
        </p:nvSpPr>
        <p:spPr bwMode="auto">
          <a:xfrm>
            <a:off x="6637338" y="4460875"/>
            <a:ext cx="500062" cy="547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84" name="Line 62"/>
          <p:cNvSpPr>
            <a:spLocks noChangeShapeType="1"/>
          </p:cNvSpPr>
          <p:nvPr/>
        </p:nvSpPr>
        <p:spPr bwMode="auto">
          <a:xfrm flipH="1" flipV="1">
            <a:off x="6646863" y="5257800"/>
            <a:ext cx="323850" cy="1588"/>
          </a:xfrm>
          <a:prstGeom prst="line">
            <a:avLst/>
          </a:prstGeom>
          <a:noFill/>
          <a:ln w="12700">
            <a:solidFill>
              <a:srgbClr val="003399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85" name="Line 63"/>
          <p:cNvSpPr>
            <a:spLocks noChangeShapeType="1"/>
          </p:cNvSpPr>
          <p:nvPr/>
        </p:nvSpPr>
        <p:spPr bwMode="auto">
          <a:xfrm flipV="1">
            <a:off x="6634163" y="4640263"/>
            <a:ext cx="3175" cy="604837"/>
          </a:xfrm>
          <a:prstGeom prst="line">
            <a:avLst/>
          </a:prstGeom>
          <a:noFill/>
          <a:ln w="12700">
            <a:solidFill>
              <a:srgbClr val="003399"/>
            </a:solidFill>
            <a:prstDash val="sysDot"/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86" name="Text Box 64"/>
          <p:cNvSpPr txBox="1">
            <a:spLocks noChangeArrowheads="1"/>
          </p:cNvSpPr>
          <p:nvPr/>
        </p:nvSpPr>
        <p:spPr bwMode="auto">
          <a:xfrm>
            <a:off x="1774825" y="5438775"/>
            <a:ext cx="1071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>
                <a:solidFill>
                  <a:srgbClr val="CC3300"/>
                </a:solidFill>
              </a:rPr>
              <a:t>empty</a:t>
            </a:r>
          </a:p>
        </p:txBody>
      </p:sp>
      <p:sp>
        <p:nvSpPr>
          <p:cNvPr id="56387" name="Text Box 65"/>
          <p:cNvSpPr txBox="1">
            <a:spLocks noChangeArrowheads="1"/>
          </p:cNvSpPr>
          <p:nvPr/>
        </p:nvSpPr>
        <p:spPr bwMode="auto">
          <a:xfrm>
            <a:off x="1828800" y="1571625"/>
            <a:ext cx="5354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800">
                <a:solidFill>
                  <a:schemeClr val="tx1"/>
                </a:solidFill>
              </a:rPr>
              <a:t>Insert a node D as a right child of B.</a:t>
            </a:r>
          </a:p>
        </p:txBody>
      </p:sp>
      <p:sp>
        <p:nvSpPr>
          <p:cNvPr id="56388" name="Text Box 66"/>
          <p:cNvSpPr txBox="1">
            <a:spLocks noChangeArrowheads="1"/>
          </p:cNvSpPr>
          <p:nvPr/>
        </p:nvSpPr>
        <p:spPr bwMode="auto">
          <a:xfrm>
            <a:off x="7813675" y="35464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solidFill>
                  <a:srgbClr val="CC3300"/>
                </a:solidFill>
              </a:rPr>
              <a:t>(1)</a:t>
            </a:r>
          </a:p>
        </p:txBody>
      </p:sp>
      <p:sp>
        <p:nvSpPr>
          <p:cNvPr id="56389" name="Text Box 67"/>
          <p:cNvSpPr txBox="1">
            <a:spLocks noChangeArrowheads="1"/>
          </p:cNvSpPr>
          <p:nvPr/>
        </p:nvSpPr>
        <p:spPr bwMode="auto">
          <a:xfrm>
            <a:off x="6518275" y="524192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solidFill>
                  <a:srgbClr val="CC3300"/>
                </a:solidFill>
              </a:rPr>
              <a:t>(2)</a:t>
            </a:r>
          </a:p>
        </p:txBody>
      </p:sp>
      <p:sp>
        <p:nvSpPr>
          <p:cNvPr id="56390" name="Text Box 68"/>
          <p:cNvSpPr txBox="1">
            <a:spLocks noChangeArrowheads="1"/>
          </p:cNvSpPr>
          <p:nvPr/>
        </p:nvSpPr>
        <p:spPr bwMode="auto">
          <a:xfrm>
            <a:off x="6956425" y="447992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solidFill>
                  <a:srgbClr val="CC3300"/>
                </a:solidFill>
              </a:rPr>
              <a:t>(3)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327025"/>
            <a:ext cx="9294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u="sng">
                <a:solidFill>
                  <a:schemeClr val="tx1"/>
                </a:solidFill>
              </a:rPr>
              <a:t>*Figure 5.24: </a:t>
            </a:r>
            <a:r>
              <a:rPr lang="en-US" altLang="zh-TW" u="sng">
                <a:solidFill>
                  <a:schemeClr val="tx1"/>
                </a:solidFill>
              </a:rPr>
              <a:t>Insertion of child as a right child of parent in a threaded binary tree (p.217)</a:t>
            </a:r>
            <a:endParaRPr lang="en-US" altLang="zh-TW" b="1" u="sng">
              <a:solidFill>
                <a:schemeClr val="tx1"/>
              </a:solidFill>
            </a:endParaRPr>
          </a:p>
        </p:txBody>
      </p:sp>
      <p:pic>
        <p:nvPicPr>
          <p:cNvPr id="57347" name="Picture 5" descr="C:\WINDOWS\TEMP\twu2203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39813"/>
            <a:ext cx="9144000" cy="513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8" name="Text Box 6"/>
          <p:cNvSpPr txBox="1">
            <a:spLocks noChangeArrowheads="1"/>
          </p:cNvSpPr>
          <p:nvPr/>
        </p:nvSpPr>
        <p:spPr bwMode="auto">
          <a:xfrm>
            <a:off x="2139950" y="5508625"/>
            <a:ext cx="1401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400"/>
              <a:t>nonempty</a:t>
            </a:r>
          </a:p>
        </p:txBody>
      </p:sp>
      <p:sp>
        <p:nvSpPr>
          <p:cNvPr id="57349" name="Text Box 7"/>
          <p:cNvSpPr txBox="1">
            <a:spLocks noChangeArrowheads="1"/>
          </p:cNvSpPr>
          <p:nvPr/>
        </p:nvSpPr>
        <p:spPr bwMode="auto">
          <a:xfrm>
            <a:off x="6213475" y="31654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solidFill>
                  <a:srgbClr val="CC3300"/>
                </a:solidFill>
              </a:rPr>
              <a:t>(1)</a:t>
            </a:r>
            <a:endParaRPr lang="en-US" altLang="zh-TW" sz="2400">
              <a:solidFill>
                <a:srgbClr val="006600"/>
              </a:solidFill>
            </a:endParaRPr>
          </a:p>
        </p:txBody>
      </p:sp>
      <p:sp>
        <p:nvSpPr>
          <p:cNvPr id="57350" name="Text Box 8"/>
          <p:cNvSpPr txBox="1">
            <a:spLocks noChangeArrowheads="1"/>
          </p:cNvSpPr>
          <p:nvPr/>
        </p:nvSpPr>
        <p:spPr bwMode="auto">
          <a:xfrm>
            <a:off x="5565775" y="25558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solidFill>
                  <a:srgbClr val="CC3300"/>
                </a:solidFill>
              </a:rPr>
              <a:t>(3)</a:t>
            </a:r>
            <a:endParaRPr lang="en-US" altLang="zh-TW" sz="2400">
              <a:solidFill>
                <a:srgbClr val="006600"/>
              </a:solidFill>
            </a:endParaRPr>
          </a:p>
        </p:txBody>
      </p:sp>
      <p:sp>
        <p:nvSpPr>
          <p:cNvPr id="57351" name="Text Box 9"/>
          <p:cNvSpPr txBox="1">
            <a:spLocks noChangeArrowheads="1"/>
          </p:cNvSpPr>
          <p:nvPr/>
        </p:nvSpPr>
        <p:spPr bwMode="auto">
          <a:xfrm>
            <a:off x="5108575" y="387032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solidFill>
                  <a:srgbClr val="CC3300"/>
                </a:solidFill>
              </a:rPr>
              <a:t>(4)</a:t>
            </a:r>
            <a:endParaRPr lang="en-US" altLang="zh-TW" sz="2400">
              <a:solidFill>
                <a:srgbClr val="006600"/>
              </a:solidFill>
            </a:endParaRPr>
          </a:p>
        </p:txBody>
      </p:sp>
      <p:sp>
        <p:nvSpPr>
          <p:cNvPr id="57352" name="Text Box 10"/>
          <p:cNvSpPr txBox="1">
            <a:spLocks noChangeArrowheads="1"/>
          </p:cNvSpPr>
          <p:nvPr/>
        </p:nvSpPr>
        <p:spPr bwMode="auto">
          <a:xfrm>
            <a:off x="5089525" y="322262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solidFill>
                  <a:srgbClr val="CC3300"/>
                </a:solidFill>
              </a:rPr>
              <a:t>(2)</a:t>
            </a:r>
            <a:endParaRPr lang="en-US" altLang="zh-TW" sz="240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ChangeArrowheads="1"/>
          </p:cNvSpPr>
          <p:nvPr/>
        </p:nvSpPr>
        <p:spPr bwMode="auto">
          <a:xfrm>
            <a:off x="400050" y="40005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Right Insertion in Threaded BTs</a:t>
            </a:r>
          </a:p>
        </p:txBody>
      </p:sp>
      <p:sp>
        <p:nvSpPr>
          <p:cNvPr id="58373" name="Rectangle 3"/>
          <p:cNvSpPr>
            <a:spLocks noChangeArrowheads="1"/>
          </p:cNvSpPr>
          <p:nvPr/>
        </p:nvSpPr>
        <p:spPr bwMode="auto">
          <a:xfrm>
            <a:off x="914400" y="1790700"/>
            <a:ext cx="9163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void insert_right(threaded_pointer parent,  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                 threaded_pointer child)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 threaded_pointer temp;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 child-&gt;right_child = parent-&gt;right_child;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 child-&gt;right_thread = parent-&gt;right_thread;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 child-&gt;left_child = parent;  </a:t>
            </a:r>
            <a:r>
              <a:rPr lang="en-US" altLang="zh-TW" sz="2400" b="1">
                <a:solidFill>
                  <a:srgbClr val="CC3300"/>
                </a:solidFill>
                <a:latin typeface="Courier New" pitchFamily="49" charset="0"/>
              </a:rPr>
              <a:t>case (a)</a:t>
            </a:r>
            <a:endParaRPr lang="en-US" altLang="zh-TW" sz="2400" b="1">
              <a:solidFill>
                <a:schemeClr val="tx1"/>
              </a:solidFill>
              <a:latin typeface="Courier New" pitchFamily="49" charset="0"/>
            </a:endParaRP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 child-&gt;left_thread = TRUE;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 parent-&gt;right_child = child;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 parent-&gt;right_thread = FALSE;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 if (!child-&gt;right_thread) { </a:t>
            </a:r>
            <a:r>
              <a:rPr lang="en-US" altLang="zh-TW" sz="2400" b="1">
                <a:solidFill>
                  <a:srgbClr val="CC3300"/>
                </a:solidFill>
                <a:latin typeface="Courier New" pitchFamily="49" charset="0"/>
              </a:rPr>
              <a:t>case (b)</a:t>
            </a:r>
            <a:b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</a:b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 temp = insucc(child);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   temp-&gt;left_child = child;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784225" y="3067050"/>
            <a:ext cx="657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rgbClr val="CC3300"/>
                </a:solidFill>
              </a:rPr>
              <a:t>(1)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784225" y="3790950"/>
            <a:ext cx="657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rgbClr val="CC3300"/>
                </a:solidFill>
              </a:rPr>
              <a:t>(2)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803275" y="4400550"/>
            <a:ext cx="657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rgbClr val="CC3300"/>
                </a:solidFill>
              </a:rPr>
              <a:t>(3)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1127125" y="5295900"/>
            <a:ext cx="657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rgbClr val="CC3300"/>
                </a:solidFill>
              </a:rPr>
              <a:t>(4)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TW">
                <a:solidFill>
                  <a:schemeClr val="tx2">
                    <a:satMod val="130000"/>
                  </a:schemeClr>
                </a:solidFill>
              </a:rPr>
              <a:t>Binary Search Tree</a:t>
            </a:r>
          </a:p>
        </p:txBody>
      </p:sp>
      <p:sp>
        <p:nvSpPr>
          <p:cNvPr id="70659" name="Rectangle 1027"/>
          <p:cNvSpPr>
            <a:spLocks noGrp="1" noChangeArrowheads="1"/>
          </p:cNvSpPr>
          <p:nvPr>
            <p:ph idx="1"/>
          </p:nvPr>
        </p:nvSpPr>
        <p:spPr>
          <a:xfrm>
            <a:off x="971550" y="1009650"/>
            <a:ext cx="7772400" cy="4114800"/>
          </a:xfrm>
        </p:spPr>
        <p:txBody>
          <a:bodyPr/>
          <a:lstStyle/>
          <a:p>
            <a:r>
              <a:rPr lang="en-US" altLang="zh-TW"/>
              <a:t>Heap</a:t>
            </a:r>
          </a:p>
          <a:p>
            <a:pPr lvl="1"/>
            <a:r>
              <a:rPr lang="en-US" altLang="zh-TW"/>
              <a:t>a min (max) element is deleted.  	</a:t>
            </a:r>
            <a:r>
              <a:rPr lang="en-US" altLang="zh-TW">
                <a:solidFill>
                  <a:srgbClr val="CC3300"/>
                </a:solidFill>
              </a:rPr>
              <a:t>O(log</a:t>
            </a:r>
            <a:r>
              <a:rPr lang="en-US" altLang="zh-TW" baseline="-25000">
                <a:solidFill>
                  <a:srgbClr val="CC3300"/>
                </a:solidFill>
              </a:rPr>
              <a:t>2</a:t>
            </a:r>
            <a:r>
              <a:rPr lang="en-US" altLang="zh-TW">
                <a:solidFill>
                  <a:srgbClr val="CC3300"/>
                </a:solidFill>
              </a:rPr>
              <a:t>n)</a:t>
            </a:r>
            <a:endParaRPr lang="en-US" altLang="zh-TW"/>
          </a:p>
          <a:p>
            <a:pPr lvl="1"/>
            <a:r>
              <a:rPr lang="en-US" altLang="zh-TW"/>
              <a:t>deletion of an arbitrary element  	</a:t>
            </a:r>
            <a:r>
              <a:rPr lang="en-US" altLang="zh-TW">
                <a:solidFill>
                  <a:srgbClr val="CC3300"/>
                </a:solidFill>
              </a:rPr>
              <a:t>O(n)</a:t>
            </a:r>
            <a:endParaRPr lang="en-US" altLang="zh-TW"/>
          </a:p>
          <a:p>
            <a:pPr lvl="1"/>
            <a:r>
              <a:rPr lang="en-US" altLang="zh-TW"/>
              <a:t>search for an arbitrary element 	</a:t>
            </a:r>
            <a:r>
              <a:rPr lang="en-US" altLang="zh-TW">
                <a:solidFill>
                  <a:srgbClr val="CC3300"/>
                </a:solidFill>
              </a:rPr>
              <a:t>O(n)</a:t>
            </a:r>
          </a:p>
          <a:p>
            <a:r>
              <a:rPr lang="en-US" altLang="zh-TW"/>
              <a:t>Binary search tree</a:t>
            </a:r>
          </a:p>
          <a:p>
            <a:pPr lvl="1"/>
            <a:r>
              <a:rPr lang="en-US" altLang="zh-TW"/>
              <a:t> Every element has a unique key.</a:t>
            </a:r>
          </a:p>
          <a:p>
            <a:pPr lvl="1"/>
            <a:r>
              <a:rPr lang="en-US" altLang="zh-TW"/>
              <a:t>The keys in a nonempty </a:t>
            </a:r>
            <a:r>
              <a:rPr lang="en-US" altLang="zh-TW">
                <a:solidFill>
                  <a:srgbClr val="003399"/>
                </a:solidFill>
              </a:rPr>
              <a:t>left subtree</a:t>
            </a:r>
            <a:r>
              <a:rPr lang="en-US" altLang="zh-TW"/>
              <a:t> (</a:t>
            </a:r>
            <a:r>
              <a:rPr lang="en-US" altLang="zh-TW">
                <a:solidFill>
                  <a:srgbClr val="003399"/>
                </a:solidFill>
              </a:rPr>
              <a:t>right subtree</a:t>
            </a:r>
            <a:r>
              <a:rPr lang="en-US" altLang="zh-TW"/>
              <a:t>) are </a:t>
            </a:r>
            <a:r>
              <a:rPr lang="en-US" altLang="zh-TW">
                <a:solidFill>
                  <a:srgbClr val="003399"/>
                </a:solidFill>
              </a:rPr>
              <a:t>smaller</a:t>
            </a:r>
            <a:r>
              <a:rPr lang="en-US" altLang="zh-TW"/>
              <a:t> (</a:t>
            </a:r>
            <a:r>
              <a:rPr lang="en-US" altLang="zh-TW">
                <a:solidFill>
                  <a:srgbClr val="003399"/>
                </a:solidFill>
              </a:rPr>
              <a:t>larger</a:t>
            </a:r>
            <a:r>
              <a:rPr lang="en-US" altLang="zh-TW"/>
              <a:t>) than the key in the root of subtree.</a:t>
            </a:r>
          </a:p>
          <a:p>
            <a:pPr lvl="1"/>
            <a:r>
              <a:rPr lang="en-US" altLang="zh-TW"/>
              <a:t>The left and right subtrees are also binary search trees.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2"/>
          <p:cNvSpPr>
            <a:spLocks noChangeArrowheads="1"/>
          </p:cNvSpPr>
          <p:nvPr/>
        </p:nvSpPr>
        <p:spPr bwMode="auto">
          <a:xfrm>
            <a:off x="342900" y="60960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Examples of Binary Search Trees</a:t>
            </a:r>
          </a:p>
        </p:txBody>
      </p:sp>
      <p:sp>
        <p:nvSpPr>
          <p:cNvPr id="71685" name="Oval 3"/>
          <p:cNvSpPr>
            <a:spLocks noChangeArrowheads="1"/>
          </p:cNvSpPr>
          <p:nvPr/>
        </p:nvSpPr>
        <p:spPr bwMode="auto">
          <a:xfrm>
            <a:off x="2263775" y="2579688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zh-TW" sz="240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71686" name="Oval 4"/>
          <p:cNvSpPr>
            <a:spLocks noChangeArrowheads="1"/>
          </p:cNvSpPr>
          <p:nvPr/>
        </p:nvSpPr>
        <p:spPr bwMode="auto">
          <a:xfrm>
            <a:off x="1652588" y="3397250"/>
            <a:ext cx="392112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Oval 5"/>
          <p:cNvSpPr>
            <a:spLocks noChangeArrowheads="1"/>
          </p:cNvSpPr>
          <p:nvPr/>
        </p:nvSpPr>
        <p:spPr bwMode="auto">
          <a:xfrm>
            <a:off x="2903538" y="3363913"/>
            <a:ext cx="392112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8" name="Oval 6"/>
          <p:cNvSpPr>
            <a:spLocks noChangeArrowheads="1"/>
          </p:cNvSpPr>
          <p:nvPr/>
        </p:nvSpPr>
        <p:spPr bwMode="auto">
          <a:xfrm>
            <a:off x="1143000" y="4305300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9" name="Line 7"/>
          <p:cNvSpPr>
            <a:spLocks noChangeShapeType="1"/>
          </p:cNvSpPr>
          <p:nvPr/>
        </p:nvSpPr>
        <p:spPr bwMode="auto">
          <a:xfrm flipH="1">
            <a:off x="1863725" y="2967038"/>
            <a:ext cx="488950" cy="428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Line 8"/>
          <p:cNvSpPr>
            <a:spLocks noChangeShapeType="1"/>
          </p:cNvSpPr>
          <p:nvPr/>
        </p:nvSpPr>
        <p:spPr bwMode="auto">
          <a:xfrm flipH="1">
            <a:off x="1349375" y="3767138"/>
            <a:ext cx="34925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1" name="Rectangle 9"/>
          <p:cNvSpPr>
            <a:spLocks noChangeArrowheads="1"/>
          </p:cNvSpPr>
          <p:nvPr/>
        </p:nvSpPr>
        <p:spPr bwMode="auto">
          <a:xfrm>
            <a:off x="1606550" y="3403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71692" name="Rectangle 10"/>
          <p:cNvSpPr>
            <a:spLocks noChangeArrowheads="1"/>
          </p:cNvSpPr>
          <p:nvPr/>
        </p:nvSpPr>
        <p:spPr bwMode="auto">
          <a:xfrm>
            <a:off x="2867025" y="33559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71693" name="Rectangle 11"/>
          <p:cNvSpPr>
            <a:spLocks noChangeArrowheads="1"/>
          </p:cNvSpPr>
          <p:nvPr/>
        </p:nvSpPr>
        <p:spPr bwMode="auto">
          <a:xfrm>
            <a:off x="1082675" y="431165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71694" name="Line 12"/>
          <p:cNvSpPr>
            <a:spLocks noChangeShapeType="1"/>
          </p:cNvSpPr>
          <p:nvPr/>
        </p:nvSpPr>
        <p:spPr bwMode="auto">
          <a:xfrm>
            <a:off x="2579688" y="2957513"/>
            <a:ext cx="536575" cy="404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5" name="Oval 13"/>
          <p:cNvSpPr>
            <a:spLocks noChangeArrowheads="1"/>
          </p:cNvSpPr>
          <p:nvPr/>
        </p:nvSpPr>
        <p:spPr bwMode="auto">
          <a:xfrm>
            <a:off x="2068513" y="4289425"/>
            <a:ext cx="392112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6" name="Line 14"/>
          <p:cNvSpPr>
            <a:spLocks noChangeShapeType="1"/>
          </p:cNvSpPr>
          <p:nvPr/>
        </p:nvSpPr>
        <p:spPr bwMode="auto">
          <a:xfrm>
            <a:off x="1955800" y="3786188"/>
            <a:ext cx="333375" cy="512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97" name="Rectangle 15"/>
          <p:cNvSpPr>
            <a:spLocks noChangeArrowheads="1"/>
          </p:cNvSpPr>
          <p:nvPr/>
        </p:nvSpPr>
        <p:spPr bwMode="auto">
          <a:xfrm>
            <a:off x="2006600" y="42941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71698" name="Oval 16"/>
          <p:cNvSpPr>
            <a:spLocks noChangeArrowheads="1"/>
          </p:cNvSpPr>
          <p:nvPr/>
        </p:nvSpPr>
        <p:spPr bwMode="auto">
          <a:xfrm>
            <a:off x="5129213" y="2541588"/>
            <a:ext cx="392112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zh-TW" sz="240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1699" name="Oval 17"/>
          <p:cNvSpPr>
            <a:spLocks noChangeArrowheads="1"/>
          </p:cNvSpPr>
          <p:nvPr/>
        </p:nvSpPr>
        <p:spPr bwMode="auto">
          <a:xfrm>
            <a:off x="4518025" y="3359150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0" name="Oval 18"/>
          <p:cNvSpPr>
            <a:spLocks noChangeArrowheads="1"/>
          </p:cNvSpPr>
          <p:nvPr/>
        </p:nvSpPr>
        <p:spPr bwMode="auto">
          <a:xfrm>
            <a:off x="5768975" y="3325813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1" name="Oval 19"/>
          <p:cNvSpPr>
            <a:spLocks noChangeArrowheads="1"/>
          </p:cNvSpPr>
          <p:nvPr/>
        </p:nvSpPr>
        <p:spPr bwMode="auto">
          <a:xfrm>
            <a:off x="4008438" y="4267200"/>
            <a:ext cx="392112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2" name="Line 20"/>
          <p:cNvSpPr>
            <a:spLocks noChangeShapeType="1"/>
          </p:cNvSpPr>
          <p:nvPr/>
        </p:nvSpPr>
        <p:spPr bwMode="auto">
          <a:xfrm flipH="1">
            <a:off x="4729163" y="2928938"/>
            <a:ext cx="488950" cy="428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3" name="Line 21"/>
          <p:cNvSpPr>
            <a:spLocks noChangeShapeType="1"/>
          </p:cNvSpPr>
          <p:nvPr/>
        </p:nvSpPr>
        <p:spPr bwMode="auto">
          <a:xfrm flipH="1">
            <a:off x="4214813" y="3729038"/>
            <a:ext cx="34925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4" name="Rectangle 22"/>
          <p:cNvSpPr>
            <a:spLocks noChangeArrowheads="1"/>
          </p:cNvSpPr>
          <p:nvPr/>
        </p:nvSpPr>
        <p:spPr bwMode="auto">
          <a:xfrm>
            <a:off x="4567238" y="3365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1705" name="Rectangle 23"/>
          <p:cNvSpPr>
            <a:spLocks noChangeArrowheads="1"/>
          </p:cNvSpPr>
          <p:nvPr/>
        </p:nvSpPr>
        <p:spPr bwMode="auto">
          <a:xfrm>
            <a:off x="5732463" y="33178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71706" name="Rectangle 24"/>
          <p:cNvSpPr>
            <a:spLocks noChangeArrowheads="1"/>
          </p:cNvSpPr>
          <p:nvPr/>
        </p:nvSpPr>
        <p:spPr bwMode="auto">
          <a:xfrm>
            <a:off x="4056063" y="42735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1707" name="Line 25"/>
          <p:cNvSpPr>
            <a:spLocks noChangeShapeType="1"/>
          </p:cNvSpPr>
          <p:nvPr/>
        </p:nvSpPr>
        <p:spPr bwMode="auto">
          <a:xfrm>
            <a:off x="5445125" y="2919413"/>
            <a:ext cx="536575" cy="404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08" name="Oval 26"/>
          <p:cNvSpPr>
            <a:spLocks noChangeArrowheads="1"/>
          </p:cNvSpPr>
          <p:nvPr/>
        </p:nvSpPr>
        <p:spPr bwMode="auto">
          <a:xfrm>
            <a:off x="7308850" y="2528888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zh-TW" sz="2400">
                <a:solidFill>
                  <a:schemeClr val="tx1"/>
                </a:solidFill>
              </a:rPr>
              <a:t>60</a:t>
            </a:r>
          </a:p>
        </p:txBody>
      </p:sp>
      <p:sp>
        <p:nvSpPr>
          <p:cNvPr id="71709" name="Oval 27"/>
          <p:cNvSpPr>
            <a:spLocks noChangeArrowheads="1"/>
          </p:cNvSpPr>
          <p:nvPr/>
        </p:nvSpPr>
        <p:spPr bwMode="auto">
          <a:xfrm>
            <a:off x="7948613" y="3313113"/>
            <a:ext cx="392112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0" name="Oval 28"/>
          <p:cNvSpPr>
            <a:spLocks noChangeArrowheads="1"/>
          </p:cNvSpPr>
          <p:nvPr/>
        </p:nvSpPr>
        <p:spPr bwMode="auto">
          <a:xfrm>
            <a:off x="7485063" y="4194175"/>
            <a:ext cx="392112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1" name="Line 29"/>
          <p:cNvSpPr>
            <a:spLocks noChangeShapeType="1"/>
          </p:cNvSpPr>
          <p:nvPr/>
        </p:nvSpPr>
        <p:spPr bwMode="auto">
          <a:xfrm flipH="1">
            <a:off x="7691438" y="3656013"/>
            <a:ext cx="34925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2" name="Rectangle 30"/>
          <p:cNvSpPr>
            <a:spLocks noChangeArrowheads="1"/>
          </p:cNvSpPr>
          <p:nvPr/>
        </p:nvSpPr>
        <p:spPr bwMode="auto">
          <a:xfrm>
            <a:off x="7912100" y="33051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70</a:t>
            </a:r>
          </a:p>
        </p:txBody>
      </p:sp>
      <p:sp>
        <p:nvSpPr>
          <p:cNvPr id="71713" name="Rectangle 31"/>
          <p:cNvSpPr>
            <a:spLocks noChangeArrowheads="1"/>
          </p:cNvSpPr>
          <p:nvPr/>
        </p:nvSpPr>
        <p:spPr bwMode="auto">
          <a:xfrm>
            <a:off x="7424738" y="42005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65</a:t>
            </a:r>
          </a:p>
        </p:txBody>
      </p:sp>
      <p:sp>
        <p:nvSpPr>
          <p:cNvPr id="71714" name="Line 32"/>
          <p:cNvSpPr>
            <a:spLocks noChangeShapeType="1"/>
          </p:cNvSpPr>
          <p:nvPr/>
        </p:nvSpPr>
        <p:spPr bwMode="auto">
          <a:xfrm>
            <a:off x="7624763" y="2906713"/>
            <a:ext cx="536575" cy="404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5" name="Oval 33"/>
          <p:cNvSpPr>
            <a:spLocks noChangeArrowheads="1"/>
          </p:cNvSpPr>
          <p:nvPr/>
        </p:nvSpPr>
        <p:spPr bwMode="auto">
          <a:xfrm>
            <a:off x="8410575" y="4178300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6" name="Line 34"/>
          <p:cNvSpPr>
            <a:spLocks noChangeShapeType="1"/>
          </p:cNvSpPr>
          <p:nvPr/>
        </p:nvSpPr>
        <p:spPr bwMode="auto">
          <a:xfrm>
            <a:off x="8297863" y="3675063"/>
            <a:ext cx="333375" cy="512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7" name="Rectangle 35"/>
          <p:cNvSpPr>
            <a:spLocks noChangeArrowheads="1"/>
          </p:cNvSpPr>
          <p:nvPr/>
        </p:nvSpPr>
        <p:spPr bwMode="auto">
          <a:xfrm>
            <a:off x="8348663" y="41830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80</a:t>
            </a:r>
          </a:p>
        </p:txBody>
      </p:sp>
      <p:sp>
        <p:nvSpPr>
          <p:cNvPr id="71718" name="Oval 36"/>
          <p:cNvSpPr>
            <a:spLocks noChangeArrowheads="1"/>
          </p:cNvSpPr>
          <p:nvPr/>
        </p:nvSpPr>
        <p:spPr bwMode="auto">
          <a:xfrm>
            <a:off x="3379788" y="4305300"/>
            <a:ext cx="392112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9" name="Text Box 37"/>
          <p:cNvSpPr txBox="1">
            <a:spLocks noChangeArrowheads="1"/>
          </p:cNvSpPr>
          <p:nvPr/>
        </p:nvSpPr>
        <p:spPr bwMode="auto">
          <a:xfrm>
            <a:off x="3336925" y="42513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71720" name="Line 38"/>
          <p:cNvSpPr>
            <a:spLocks noChangeShapeType="1"/>
          </p:cNvSpPr>
          <p:nvPr/>
        </p:nvSpPr>
        <p:spPr bwMode="auto">
          <a:xfrm>
            <a:off x="3200400" y="3714750"/>
            <a:ext cx="285750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2"/>
          <p:cNvSpPr>
            <a:spLocks noChangeArrowheads="1"/>
          </p:cNvSpPr>
          <p:nvPr/>
        </p:nvSpPr>
        <p:spPr bwMode="auto">
          <a:xfrm>
            <a:off x="419100" y="-24765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Searching a Binary Search Tree</a:t>
            </a:r>
          </a:p>
        </p:txBody>
      </p:sp>
      <p:sp>
        <p:nvSpPr>
          <p:cNvPr id="72709" name="Rectangle 3"/>
          <p:cNvSpPr>
            <a:spLocks noChangeArrowheads="1"/>
          </p:cNvSpPr>
          <p:nvPr/>
        </p:nvSpPr>
        <p:spPr bwMode="auto">
          <a:xfrm>
            <a:off x="800100" y="990600"/>
            <a:ext cx="9163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tree_pointer search(tree_pointer root,</a:t>
            </a:r>
            <a:b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</a:b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				   int key)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/* return a pointer to the node that contains key. If there is no such </a:t>
            </a:r>
            <a:b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</a:b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node, return NULL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endParaRPr lang="en-US" altLang="zh-TW" sz="2800" b="1">
              <a:solidFill>
                <a:schemeClr val="tx1"/>
              </a:solidFill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if (!root) return NULL;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if (key == root-&gt;data) return root;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if (key &lt; root-&gt;data)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return search(root-&gt;left_child,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              key);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return search(root-&gt;right_child,key);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2"/>
          <p:cNvSpPr>
            <a:spLocks noChangeArrowheads="1"/>
          </p:cNvSpPr>
          <p:nvPr/>
        </p:nvSpPr>
        <p:spPr bwMode="auto">
          <a:xfrm>
            <a:off x="342900" y="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Another Searching Algorithm</a:t>
            </a:r>
          </a:p>
        </p:txBody>
      </p:sp>
      <p:sp>
        <p:nvSpPr>
          <p:cNvPr id="73733" name="Rectangle 3"/>
          <p:cNvSpPr>
            <a:spLocks noChangeArrowheads="1"/>
          </p:cNvSpPr>
          <p:nvPr/>
        </p:nvSpPr>
        <p:spPr bwMode="auto">
          <a:xfrm>
            <a:off x="800100" y="1181100"/>
            <a:ext cx="9163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tree_pointer search2(tree_pointer tree, int key)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while (tree) {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if (key == tree-&gt;data) return tree;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if (key &lt; tree-&gt;data) 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    tree = tree-&gt;left_child;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  else tree = tree-&gt;right_child;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  return NULL;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800" b="1">
                <a:solidFill>
                  <a:schemeClr val="tx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73734" name="Text Box 4"/>
          <p:cNvSpPr txBox="1">
            <a:spLocks noChangeArrowheads="1"/>
          </p:cNvSpPr>
          <p:nvPr/>
        </p:nvSpPr>
        <p:spPr bwMode="auto">
          <a:xfrm>
            <a:off x="5584825" y="5619750"/>
            <a:ext cx="9509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rgbClr val="CC3300"/>
                </a:solidFill>
              </a:rPr>
              <a:t>O(h)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2"/>
          <p:cNvSpPr>
            <a:spLocks noChangeArrowheads="1"/>
          </p:cNvSpPr>
          <p:nvPr/>
        </p:nvSpPr>
        <p:spPr bwMode="auto">
          <a:xfrm>
            <a:off x="419100" y="60960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Insert Node in Binary Search Tree</a:t>
            </a:r>
          </a:p>
        </p:txBody>
      </p:sp>
      <p:sp>
        <p:nvSpPr>
          <p:cNvPr id="74757" name="Oval 3"/>
          <p:cNvSpPr>
            <a:spLocks noChangeArrowheads="1"/>
          </p:cNvSpPr>
          <p:nvPr/>
        </p:nvSpPr>
        <p:spPr bwMode="auto">
          <a:xfrm>
            <a:off x="2143125" y="2627313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zh-TW" sz="240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4758" name="Oval 4"/>
          <p:cNvSpPr>
            <a:spLocks noChangeArrowheads="1"/>
          </p:cNvSpPr>
          <p:nvPr/>
        </p:nvSpPr>
        <p:spPr bwMode="auto">
          <a:xfrm>
            <a:off x="1531938" y="3444875"/>
            <a:ext cx="392112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59" name="Oval 5"/>
          <p:cNvSpPr>
            <a:spLocks noChangeArrowheads="1"/>
          </p:cNvSpPr>
          <p:nvPr/>
        </p:nvSpPr>
        <p:spPr bwMode="auto">
          <a:xfrm>
            <a:off x="2782888" y="3411538"/>
            <a:ext cx="392112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0" name="Oval 6"/>
          <p:cNvSpPr>
            <a:spLocks noChangeArrowheads="1"/>
          </p:cNvSpPr>
          <p:nvPr/>
        </p:nvSpPr>
        <p:spPr bwMode="auto">
          <a:xfrm>
            <a:off x="1022350" y="4352925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1" name="Line 7"/>
          <p:cNvSpPr>
            <a:spLocks noChangeShapeType="1"/>
          </p:cNvSpPr>
          <p:nvPr/>
        </p:nvSpPr>
        <p:spPr bwMode="auto">
          <a:xfrm flipH="1">
            <a:off x="1743075" y="3014663"/>
            <a:ext cx="488950" cy="428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2" name="Line 8"/>
          <p:cNvSpPr>
            <a:spLocks noChangeShapeType="1"/>
          </p:cNvSpPr>
          <p:nvPr/>
        </p:nvSpPr>
        <p:spPr bwMode="auto">
          <a:xfrm flipH="1">
            <a:off x="1228725" y="3814763"/>
            <a:ext cx="34925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3" name="Rectangle 9"/>
          <p:cNvSpPr>
            <a:spLocks noChangeArrowheads="1"/>
          </p:cNvSpPr>
          <p:nvPr/>
        </p:nvSpPr>
        <p:spPr bwMode="auto">
          <a:xfrm>
            <a:off x="1485900" y="34512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4764" name="Rectangle 10"/>
          <p:cNvSpPr>
            <a:spLocks noChangeArrowheads="1"/>
          </p:cNvSpPr>
          <p:nvPr/>
        </p:nvSpPr>
        <p:spPr bwMode="auto">
          <a:xfrm>
            <a:off x="2746375" y="3403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74765" name="Rectangle 11"/>
          <p:cNvSpPr>
            <a:spLocks noChangeArrowheads="1"/>
          </p:cNvSpPr>
          <p:nvPr/>
        </p:nvSpPr>
        <p:spPr bwMode="auto">
          <a:xfrm>
            <a:off x="1057275" y="4359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4766" name="Line 12"/>
          <p:cNvSpPr>
            <a:spLocks noChangeShapeType="1"/>
          </p:cNvSpPr>
          <p:nvPr/>
        </p:nvSpPr>
        <p:spPr bwMode="auto">
          <a:xfrm>
            <a:off x="2459038" y="3005138"/>
            <a:ext cx="536575" cy="404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7" name="Oval 13"/>
          <p:cNvSpPr>
            <a:spLocks noChangeArrowheads="1"/>
          </p:cNvSpPr>
          <p:nvPr/>
        </p:nvSpPr>
        <p:spPr bwMode="auto">
          <a:xfrm>
            <a:off x="7637463" y="2530475"/>
            <a:ext cx="392112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zh-TW" sz="240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4768" name="Oval 14"/>
          <p:cNvSpPr>
            <a:spLocks noChangeArrowheads="1"/>
          </p:cNvSpPr>
          <p:nvPr/>
        </p:nvSpPr>
        <p:spPr bwMode="auto">
          <a:xfrm>
            <a:off x="7026275" y="3348038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9" name="Oval 15"/>
          <p:cNvSpPr>
            <a:spLocks noChangeArrowheads="1"/>
          </p:cNvSpPr>
          <p:nvPr/>
        </p:nvSpPr>
        <p:spPr bwMode="auto">
          <a:xfrm>
            <a:off x="8277225" y="3314700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70" name="Oval 16"/>
          <p:cNvSpPr>
            <a:spLocks noChangeArrowheads="1"/>
          </p:cNvSpPr>
          <p:nvPr/>
        </p:nvSpPr>
        <p:spPr bwMode="auto">
          <a:xfrm>
            <a:off x="6516688" y="4256088"/>
            <a:ext cx="392112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71" name="Line 17"/>
          <p:cNvSpPr>
            <a:spLocks noChangeShapeType="1"/>
          </p:cNvSpPr>
          <p:nvPr/>
        </p:nvSpPr>
        <p:spPr bwMode="auto">
          <a:xfrm flipH="1">
            <a:off x="7237413" y="2917825"/>
            <a:ext cx="488950" cy="428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72" name="Line 18"/>
          <p:cNvSpPr>
            <a:spLocks noChangeShapeType="1"/>
          </p:cNvSpPr>
          <p:nvPr/>
        </p:nvSpPr>
        <p:spPr bwMode="auto">
          <a:xfrm flipH="1">
            <a:off x="6723063" y="3717925"/>
            <a:ext cx="349250" cy="531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73" name="Rectangle 19"/>
          <p:cNvSpPr>
            <a:spLocks noChangeArrowheads="1"/>
          </p:cNvSpPr>
          <p:nvPr/>
        </p:nvSpPr>
        <p:spPr bwMode="auto">
          <a:xfrm>
            <a:off x="6980238" y="33543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4774" name="Rectangle 20"/>
          <p:cNvSpPr>
            <a:spLocks noChangeArrowheads="1"/>
          </p:cNvSpPr>
          <p:nvPr/>
        </p:nvSpPr>
        <p:spPr bwMode="auto">
          <a:xfrm>
            <a:off x="8240713" y="33067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74775" name="Rectangle 21"/>
          <p:cNvSpPr>
            <a:spLocks noChangeArrowheads="1"/>
          </p:cNvSpPr>
          <p:nvPr/>
        </p:nvSpPr>
        <p:spPr bwMode="auto">
          <a:xfrm>
            <a:off x="6551613" y="4262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4776" name="Line 22"/>
          <p:cNvSpPr>
            <a:spLocks noChangeShapeType="1"/>
          </p:cNvSpPr>
          <p:nvPr/>
        </p:nvSpPr>
        <p:spPr bwMode="auto">
          <a:xfrm>
            <a:off x="7953375" y="2908300"/>
            <a:ext cx="536575" cy="404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77" name="Oval 23"/>
          <p:cNvSpPr>
            <a:spLocks noChangeArrowheads="1"/>
          </p:cNvSpPr>
          <p:nvPr/>
        </p:nvSpPr>
        <p:spPr bwMode="auto">
          <a:xfrm>
            <a:off x="7942263" y="4252913"/>
            <a:ext cx="392112" cy="392112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78" name="Rectangle 24"/>
          <p:cNvSpPr>
            <a:spLocks noChangeArrowheads="1"/>
          </p:cNvSpPr>
          <p:nvPr/>
        </p:nvSpPr>
        <p:spPr bwMode="auto">
          <a:xfrm>
            <a:off x="7905750" y="42449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74779" name="Oval 25"/>
          <p:cNvSpPr>
            <a:spLocks noChangeArrowheads="1"/>
          </p:cNvSpPr>
          <p:nvPr/>
        </p:nvSpPr>
        <p:spPr bwMode="auto">
          <a:xfrm>
            <a:off x="8691563" y="4229100"/>
            <a:ext cx="392112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80" name="Rectangle 26"/>
          <p:cNvSpPr>
            <a:spLocks noChangeArrowheads="1"/>
          </p:cNvSpPr>
          <p:nvPr/>
        </p:nvSpPr>
        <p:spPr bwMode="auto">
          <a:xfrm>
            <a:off x="8655050" y="42211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80</a:t>
            </a:r>
          </a:p>
        </p:txBody>
      </p:sp>
      <p:sp>
        <p:nvSpPr>
          <p:cNvPr id="74781" name="Line 27"/>
          <p:cNvSpPr>
            <a:spLocks noChangeShapeType="1"/>
          </p:cNvSpPr>
          <p:nvPr/>
        </p:nvSpPr>
        <p:spPr bwMode="auto">
          <a:xfrm flipH="1">
            <a:off x="8128000" y="3689350"/>
            <a:ext cx="238125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82" name="Line 28"/>
          <p:cNvSpPr>
            <a:spLocks noChangeShapeType="1"/>
          </p:cNvSpPr>
          <p:nvPr/>
        </p:nvSpPr>
        <p:spPr bwMode="auto">
          <a:xfrm>
            <a:off x="8591550" y="3678238"/>
            <a:ext cx="298450" cy="547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83" name="Oval 29"/>
          <p:cNvSpPr>
            <a:spLocks noChangeArrowheads="1"/>
          </p:cNvSpPr>
          <p:nvPr/>
        </p:nvSpPr>
        <p:spPr bwMode="auto">
          <a:xfrm>
            <a:off x="4635500" y="2589213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zh-TW" sz="240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4784" name="Oval 30"/>
          <p:cNvSpPr>
            <a:spLocks noChangeArrowheads="1"/>
          </p:cNvSpPr>
          <p:nvPr/>
        </p:nvSpPr>
        <p:spPr bwMode="auto">
          <a:xfrm>
            <a:off x="4024313" y="3406775"/>
            <a:ext cx="392112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85" name="Oval 31"/>
          <p:cNvSpPr>
            <a:spLocks noChangeArrowheads="1"/>
          </p:cNvSpPr>
          <p:nvPr/>
        </p:nvSpPr>
        <p:spPr bwMode="auto">
          <a:xfrm>
            <a:off x="5275263" y="3373438"/>
            <a:ext cx="392112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86" name="Oval 32"/>
          <p:cNvSpPr>
            <a:spLocks noChangeArrowheads="1"/>
          </p:cNvSpPr>
          <p:nvPr/>
        </p:nvSpPr>
        <p:spPr bwMode="auto">
          <a:xfrm>
            <a:off x="3514725" y="4314825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87" name="Line 33"/>
          <p:cNvSpPr>
            <a:spLocks noChangeShapeType="1"/>
          </p:cNvSpPr>
          <p:nvPr/>
        </p:nvSpPr>
        <p:spPr bwMode="auto">
          <a:xfrm flipH="1">
            <a:off x="4235450" y="2976563"/>
            <a:ext cx="488950" cy="428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88" name="Line 34"/>
          <p:cNvSpPr>
            <a:spLocks noChangeShapeType="1"/>
          </p:cNvSpPr>
          <p:nvPr/>
        </p:nvSpPr>
        <p:spPr bwMode="auto">
          <a:xfrm flipH="1">
            <a:off x="3721100" y="3776663"/>
            <a:ext cx="34925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89" name="Rectangle 35"/>
          <p:cNvSpPr>
            <a:spLocks noChangeArrowheads="1"/>
          </p:cNvSpPr>
          <p:nvPr/>
        </p:nvSpPr>
        <p:spPr bwMode="auto">
          <a:xfrm>
            <a:off x="3978275" y="34131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4790" name="Rectangle 36"/>
          <p:cNvSpPr>
            <a:spLocks noChangeArrowheads="1"/>
          </p:cNvSpPr>
          <p:nvPr/>
        </p:nvSpPr>
        <p:spPr bwMode="auto">
          <a:xfrm>
            <a:off x="5238750" y="33655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74791" name="Rectangle 37"/>
          <p:cNvSpPr>
            <a:spLocks noChangeArrowheads="1"/>
          </p:cNvSpPr>
          <p:nvPr/>
        </p:nvSpPr>
        <p:spPr bwMode="auto">
          <a:xfrm>
            <a:off x="3560763" y="43195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4792" name="Line 38"/>
          <p:cNvSpPr>
            <a:spLocks noChangeShapeType="1"/>
          </p:cNvSpPr>
          <p:nvPr/>
        </p:nvSpPr>
        <p:spPr bwMode="auto">
          <a:xfrm>
            <a:off x="4951413" y="2967038"/>
            <a:ext cx="536575" cy="404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93" name="Oval 39"/>
          <p:cNvSpPr>
            <a:spLocks noChangeArrowheads="1"/>
          </p:cNvSpPr>
          <p:nvPr/>
        </p:nvSpPr>
        <p:spPr bwMode="auto">
          <a:xfrm>
            <a:off x="5689600" y="4287838"/>
            <a:ext cx="392113" cy="392112"/>
          </a:xfrm>
          <a:prstGeom prst="ellipse">
            <a:avLst/>
          </a:prstGeom>
          <a:solidFill>
            <a:srgbClr val="CC33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94" name="Rectangle 40"/>
          <p:cNvSpPr>
            <a:spLocks noChangeArrowheads="1"/>
          </p:cNvSpPr>
          <p:nvPr/>
        </p:nvSpPr>
        <p:spPr bwMode="auto">
          <a:xfrm>
            <a:off x="5653088" y="42799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80</a:t>
            </a:r>
          </a:p>
        </p:txBody>
      </p:sp>
      <p:sp>
        <p:nvSpPr>
          <p:cNvPr id="74795" name="Line 41"/>
          <p:cNvSpPr>
            <a:spLocks noChangeShapeType="1"/>
          </p:cNvSpPr>
          <p:nvPr/>
        </p:nvSpPr>
        <p:spPr bwMode="auto">
          <a:xfrm>
            <a:off x="5589588" y="3736975"/>
            <a:ext cx="298450" cy="547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96" name="Rectangle 42"/>
          <p:cNvSpPr>
            <a:spLocks noChangeArrowheads="1"/>
          </p:cNvSpPr>
          <p:nvPr/>
        </p:nvSpPr>
        <p:spPr bwMode="auto">
          <a:xfrm>
            <a:off x="4319588" y="5199063"/>
            <a:ext cx="1258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Insert 80</a:t>
            </a:r>
          </a:p>
        </p:txBody>
      </p:sp>
      <p:sp>
        <p:nvSpPr>
          <p:cNvPr id="74797" name="Rectangle 43"/>
          <p:cNvSpPr>
            <a:spLocks noChangeArrowheads="1"/>
          </p:cNvSpPr>
          <p:nvPr/>
        </p:nvSpPr>
        <p:spPr bwMode="auto">
          <a:xfrm>
            <a:off x="7329488" y="5184775"/>
            <a:ext cx="1258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Insert 35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0" y="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Terminology</a:t>
            </a: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952500" y="990600"/>
            <a:ext cx="81915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</a:rPr>
              <a:t>The degree of a node is the number of subtrees</a:t>
            </a:r>
            <a:br>
              <a:rPr lang="en-US" altLang="zh-TW" sz="3200">
                <a:solidFill>
                  <a:schemeClr val="tx1"/>
                </a:solidFill>
              </a:rPr>
            </a:br>
            <a:r>
              <a:rPr lang="en-US" altLang="zh-TW" sz="3200">
                <a:solidFill>
                  <a:schemeClr val="tx1"/>
                </a:solidFill>
              </a:rPr>
              <a:t>of the node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</a:rPr>
              <a:t>The degree of A is 3; the degree of C is 1.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</a:rPr>
              <a:t>The node with degree 0 is a leaf or terminal </a:t>
            </a:r>
            <a:br>
              <a:rPr lang="en-US" altLang="zh-TW" sz="3200">
                <a:solidFill>
                  <a:schemeClr val="tx1"/>
                </a:solidFill>
              </a:rPr>
            </a:br>
            <a:r>
              <a:rPr lang="en-US" altLang="zh-TW" sz="3200">
                <a:solidFill>
                  <a:schemeClr val="tx1"/>
                </a:solidFill>
              </a:rPr>
              <a:t>node.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</a:rPr>
              <a:t>A node that has subtrees is the </a:t>
            </a:r>
            <a:r>
              <a:rPr lang="en-US" altLang="zh-TW" sz="3200" i="1">
                <a:solidFill>
                  <a:schemeClr val="tx1"/>
                </a:solidFill>
              </a:rPr>
              <a:t>parent</a:t>
            </a:r>
            <a:r>
              <a:rPr lang="en-US" altLang="zh-TW" sz="3200">
                <a:solidFill>
                  <a:schemeClr val="tx1"/>
                </a:solidFill>
              </a:rPr>
              <a:t> of the </a:t>
            </a:r>
            <a:br>
              <a:rPr lang="en-US" altLang="zh-TW" sz="3200">
                <a:solidFill>
                  <a:schemeClr val="tx1"/>
                </a:solidFill>
              </a:rPr>
            </a:br>
            <a:r>
              <a:rPr lang="en-US" altLang="zh-TW" sz="3200">
                <a:solidFill>
                  <a:schemeClr val="tx1"/>
                </a:solidFill>
              </a:rPr>
              <a:t>roots of the subtrees.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</a:rPr>
              <a:t>The roots of these subtrees are the </a:t>
            </a:r>
            <a:r>
              <a:rPr lang="en-US" altLang="zh-TW" sz="3200" i="1">
                <a:solidFill>
                  <a:schemeClr val="tx1"/>
                </a:solidFill>
              </a:rPr>
              <a:t>children</a:t>
            </a:r>
            <a:r>
              <a:rPr lang="en-US" altLang="zh-TW" sz="3200">
                <a:solidFill>
                  <a:schemeClr val="tx1"/>
                </a:solidFill>
              </a:rPr>
              <a:t> of </a:t>
            </a:r>
            <a:br>
              <a:rPr lang="en-US" altLang="zh-TW" sz="3200">
                <a:solidFill>
                  <a:schemeClr val="tx1"/>
                </a:solidFill>
              </a:rPr>
            </a:br>
            <a:r>
              <a:rPr lang="en-US" altLang="zh-TW" sz="3200">
                <a:solidFill>
                  <a:schemeClr val="tx1"/>
                </a:solidFill>
              </a:rPr>
              <a:t>the node.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</a:rPr>
              <a:t>Children of the same parent are </a:t>
            </a:r>
            <a:r>
              <a:rPr lang="en-US" altLang="zh-TW" sz="3200" i="1">
                <a:solidFill>
                  <a:schemeClr val="tx1"/>
                </a:solidFill>
              </a:rPr>
              <a:t>siblings</a:t>
            </a:r>
            <a:r>
              <a:rPr lang="en-US" altLang="zh-TW" sz="3200">
                <a:solidFill>
                  <a:schemeClr val="tx1"/>
                </a:solidFill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</a:rPr>
              <a:t>The ancestors  of a node are all the nodes </a:t>
            </a:r>
            <a:br>
              <a:rPr lang="en-US" altLang="zh-TW" sz="3200">
                <a:solidFill>
                  <a:schemeClr val="tx1"/>
                </a:solidFill>
              </a:rPr>
            </a:br>
            <a:r>
              <a:rPr lang="en-US" altLang="zh-TW" sz="3200">
                <a:solidFill>
                  <a:schemeClr val="tx1"/>
                </a:solidFill>
              </a:rPr>
              <a:t>along the path from the root to the node.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2"/>
          <p:cNvSpPr>
            <a:spLocks noChangeArrowheads="1"/>
          </p:cNvSpPr>
          <p:nvPr/>
        </p:nvSpPr>
        <p:spPr bwMode="auto">
          <a:xfrm>
            <a:off x="457200" y="-28575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3600">
                <a:solidFill>
                  <a:schemeClr val="tx2"/>
                </a:solidFill>
              </a:rPr>
              <a:t>Insertion into A Binary Search Tree</a:t>
            </a:r>
            <a:endParaRPr lang="en-US" altLang="zh-TW" sz="4400">
              <a:solidFill>
                <a:schemeClr val="tx2"/>
              </a:solidFill>
            </a:endParaRPr>
          </a:p>
        </p:txBody>
      </p:sp>
      <p:sp>
        <p:nvSpPr>
          <p:cNvPr id="75781" name="Rectangle 3"/>
          <p:cNvSpPr>
            <a:spLocks noChangeArrowheads="1"/>
          </p:cNvSpPr>
          <p:nvPr/>
        </p:nvSpPr>
        <p:spPr bwMode="auto">
          <a:xfrm>
            <a:off x="671513" y="477838"/>
            <a:ext cx="9163050" cy="499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void insert_node(tree_pointer *node, int num)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{tree_pointer ptr,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     temp = modified_search(*node, num);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 if (temp || !(*node)) 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  ptr = (tree_pointer) malloc(sizeof(node));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  if (IS_FULL(ptr)) 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    fprintf(stderr, “The memory is full\n”);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    exit(1);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  ptr-&gt;data = num;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  ptr-&gt;left_child = ptr-&gt;right_child = NULL;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  if (*node)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    if (num&lt;temp-&gt;data) temp-&gt;left_child=ptr;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       else temp-&gt;right_child = ptr;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  else *node = ptr;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 sz="2400" b="1">
                <a:solidFill>
                  <a:schemeClr val="tx1"/>
                </a:solidFill>
                <a:latin typeface="Courier New" pitchFamily="49" charset="0"/>
              </a:rPr>
              <a:t>} 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2"/>
          <p:cNvSpPr>
            <a:spLocks noChangeArrowheads="1"/>
          </p:cNvSpPr>
          <p:nvPr/>
        </p:nvSpPr>
        <p:spPr bwMode="auto">
          <a:xfrm>
            <a:off x="438150" y="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Deletion for A Binary Search Tree</a:t>
            </a:r>
          </a:p>
        </p:txBody>
      </p:sp>
      <p:sp>
        <p:nvSpPr>
          <p:cNvPr id="76805" name="Text Box 3"/>
          <p:cNvSpPr txBox="1">
            <a:spLocks noChangeArrowheads="1"/>
          </p:cNvSpPr>
          <p:nvPr/>
        </p:nvSpPr>
        <p:spPr bwMode="auto">
          <a:xfrm>
            <a:off x="1250950" y="1546225"/>
            <a:ext cx="8747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800">
                <a:solidFill>
                  <a:srgbClr val="CC3300"/>
                </a:solidFill>
              </a:rPr>
              <a:t>leaf</a:t>
            </a:r>
          </a:p>
          <a:p>
            <a:pPr algn="ctr"/>
            <a:r>
              <a:rPr lang="en-US" altLang="zh-TW" sz="2800">
                <a:solidFill>
                  <a:srgbClr val="CC3300"/>
                </a:solidFill>
              </a:rPr>
              <a:t>node</a:t>
            </a:r>
            <a:endParaRPr lang="en-US" altLang="zh-TW" sz="2400">
              <a:solidFill>
                <a:srgbClr val="CC3300"/>
              </a:solidFill>
            </a:endParaRPr>
          </a:p>
        </p:txBody>
      </p:sp>
      <p:sp>
        <p:nvSpPr>
          <p:cNvPr id="76806" name="Oval 4"/>
          <p:cNvSpPr>
            <a:spLocks noChangeArrowheads="1"/>
          </p:cNvSpPr>
          <p:nvPr/>
        </p:nvSpPr>
        <p:spPr bwMode="auto">
          <a:xfrm>
            <a:off x="2838450" y="1616075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zh-TW" sz="240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6807" name="Oval 5"/>
          <p:cNvSpPr>
            <a:spLocks noChangeArrowheads="1"/>
          </p:cNvSpPr>
          <p:nvPr/>
        </p:nvSpPr>
        <p:spPr bwMode="auto">
          <a:xfrm>
            <a:off x="2227263" y="2433638"/>
            <a:ext cx="392112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8" name="Oval 6"/>
          <p:cNvSpPr>
            <a:spLocks noChangeArrowheads="1"/>
          </p:cNvSpPr>
          <p:nvPr/>
        </p:nvSpPr>
        <p:spPr bwMode="auto">
          <a:xfrm>
            <a:off x="3478213" y="2400300"/>
            <a:ext cx="392112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9" name="Oval 7"/>
          <p:cNvSpPr>
            <a:spLocks noChangeArrowheads="1"/>
          </p:cNvSpPr>
          <p:nvPr/>
        </p:nvSpPr>
        <p:spPr bwMode="auto">
          <a:xfrm>
            <a:off x="1717675" y="3341688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0" name="Line 8"/>
          <p:cNvSpPr>
            <a:spLocks noChangeShapeType="1"/>
          </p:cNvSpPr>
          <p:nvPr/>
        </p:nvSpPr>
        <p:spPr bwMode="auto">
          <a:xfrm flipH="1">
            <a:off x="2438400" y="2003425"/>
            <a:ext cx="488950" cy="428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1" name="Line 9"/>
          <p:cNvSpPr>
            <a:spLocks noChangeShapeType="1"/>
          </p:cNvSpPr>
          <p:nvPr/>
        </p:nvSpPr>
        <p:spPr bwMode="auto">
          <a:xfrm flipH="1">
            <a:off x="1924050" y="2803525"/>
            <a:ext cx="349250" cy="531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2" name="Rectangle 10"/>
          <p:cNvSpPr>
            <a:spLocks noChangeArrowheads="1"/>
          </p:cNvSpPr>
          <p:nvPr/>
        </p:nvSpPr>
        <p:spPr bwMode="auto">
          <a:xfrm>
            <a:off x="2295525" y="24018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6813" name="Rectangle 11"/>
          <p:cNvSpPr>
            <a:spLocks noChangeArrowheads="1"/>
          </p:cNvSpPr>
          <p:nvPr/>
        </p:nvSpPr>
        <p:spPr bwMode="auto">
          <a:xfrm>
            <a:off x="1771650" y="32908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6814" name="Line 12"/>
          <p:cNvSpPr>
            <a:spLocks noChangeShapeType="1"/>
          </p:cNvSpPr>
          <p:nvPr/>
        </p:nvSpPr>
        <p:spPr bwMode="auto">
          <a:xfrm>
            <a:off x="3154363" y="1993900"/>
            <a:ext cx="536575" cy="404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5" name="Text Box 20"/>
          <p:cNvSpPr txBox="1">
            <a:spLocks noChangeArrowheads="1"/>
          </p:cNvSpPr>
          <p:nvPr/>
        </p:nvSpPr>
        <p:spPr bwMode="auto">
          <a:xfrm>
            <a:off x="3451225" y="23463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400">
                <a:solidFill>
                  <a:schemeClr val="tx1"/>
                </a:solidFill>
              </a:rPr>
              <a:t>80</a:t>
            </a:r>
            <a:endParaRPr lang="en-US" altLang="zh-TW" sz="3200">
              <a:solidFill>
                <a:srgbClr val="CC3300"/>
              </a:solidFill>
            </a:endParaRPr>
          </a:p>
        </p:txBody>
      </p:sp>
      <p:sp>
        <p:nvSpPr>
          <p:cNvPr id="76816" name="Oval 47"/>
          <p:cNvSpPr>
            <a:spLocks noChangeArrowheads="1"/>
          </p:cNvSpPr>
          <p:nvPr/>
        </p:nvSpPr>
        <p:spPr bwMode="auto">
          <a:xfrm>
            <a:off x="3276600" y="2895600"/>
            <a:ext cx="51435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7" name="Oval 48"/>
          <p:cNvSpPr>
            <a:spLocks noChangeArrowheads="1"/>
          </p:cNvSpPr>
          <p:nvPr/>
        </p:nvSpPr>
        <p:spPr bwMode="auto">
          <a:xfrm>
            <a:off x="4495800" y="3714750"/>
            <a:ext cx="51435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8" name="Text Box 49"/>
          <p:cNvSpPr txBox="1">
            <a:spLocks noChangeArrowheads="1"/>
          </p:cNvSpPr>
          <p:nvPr/>
        </p:nvSpPr>
        <p:spPr bwMode="auto">
          <a:xfrm>
            <a:off x="4568825" y="363855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6819" name="Line 50"/>
          <p:cNvSpPr>
            <a:spLocks noChangeShapeType="1"/>
          </p:cNvSpPr>
          <p:nvPr/>
        </p:nvSpPr>
        <p:spPr bwMode="auto">
          <a:xfrm>
            <a:off x="3733800" y="3333750"/>
            <a:ext cx="80010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20" name="Line 51"/>
          <p:cNvSpPr>
            <a:spLocks noChangeShapeType="1"/>
          </p:cNvSpPr>
          <p:nvPr/>
        </p:nvSpPr>
        <p:spPr bwMode="auto">
          <a:xfrm flipH="1">
            <a:off x="2457450" y="3390900"/>
            <a:ext cx="91440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21" name="Line 52"/>
          <p:cNvSpPr>
            <a:spLocks noChangeShapeType="1"/>
          </p:cNvSpPr>
          <p:nvPr/>
        </p:nvSpPr>
        <p:spPr bwMode="auto">
          <a:xfrm flipH="1">
            <a:off x="1714500" y="3962400"/>
            <a:ext cx="7239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22" name="Line 53"/>
          <p:cNvSpPr>
            <a:spLocks noChangeShapeType="1"/>
          </p:cNvSpPr>
          <p:nvPr/>
        </p:nvSpPr>
        <p:spPr bwMode="auto">
          <a:xfrm>
            <a:off x="1733550" y="5162550"/>
            <a:ext cx="1543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23" name="Line 54"/>
          <p:cNvSpPr>
            <a:spLocks noChangeShapeType="1"/>
          </p:cNvSpPr>
          <p:nvPr/>
        </p:nvSpPr>
        <p:spPr bwMode="auto">
          <a:xfrm>
            <a:off x="2419350" y="3962400"/>
            <a:ext cx="8382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24" name="Text Box 55"/>
          <p:cNvSpPr txBox="1">
            <a:spLocks noChangeArrowheads="1"/>
          </p:cNvSpPr>
          <p:nvPr/>
        </p:nvSpPr>
        <p:spPr bwMode="auto">
          <a:xfrm>
            <a:off x="2139950" y="4419600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76825" name="Line 57"/>
          <p:cNvSpPr>
            <a:spLocks noChangeShapeType="1"/>
          </p:cNvSpPr>
          <p:nvPr/>
        </p:nvSpPr>
        <p:spPr bwMode="auto">
          <a:xfrm>
            <a:off x="4724400" y="42672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26" name="Line 62"/>
          <p:cNvSpPr>
            <a:spLocks noChangeShapeType="1"/>
          </p:cNvSpPr>
          <p:nvPr/>
        </p:nvSpPr>
        <p:spPr bwMode="auto">
          <a:xfrm flipH="1">
            <a:off x="4991100" y="5029200"/>
            <a:ext cx="7239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27" name="Line 63"/>
          <p:cNvSpPr>
            <a:spLocks noChangeShapeType="1"/>
          </p:cNvSpPr>
          <p:nvPr/>
        </p:nvSpPr>
        <p:spPr bwMode="auto">
          <a:xfrm>
            <a:off x="5010150" y="6229350"/>
            <a:ext cx="1543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28" name="Line 64"/>
          <p:cNvSpPr>
            <a:spLocks noChangeShapeType="1"/>
          </p:cNvSpPr>
          <p:nvPr/>
        </p:nvSpPr>
        <p:spPr bwMode="auto">
          <a:xfrm>
            <a:off x="5695950" y="5029200"/>
            <a:ext cx="8382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29" name="Text Box 65"/>
          <p:cNvSpPr txBox="1">
            <a:spLocks noChangeArrowheads="1"/>
          </p:cNvSpPr>
          <p:nvPr/>
        </p:nvSpPr>
        <p:spPr bwMode="auto">
          <a:xfrm>
            <a:off x="5416550" y="5486400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76830" name="Text Box 70"/>
          <p:cNvSpPr txBox="1">
            <a:spLocks noChangeArrowheads="1"/>
          </p:cNvSpPr>
          <p:nvPr/>
        </p:nvSpPr>
        <p:spPr bwMode="auto">
          <a:xfrm>
            <a:off x="3349625" y="280035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6831" name="Text Box 71"/>
          <p:cNvSpPr txBox="1">
            <a:spLocks noChangeArrowheads="1"/>
          </p:cNvSpPr>
          <p:nvPr/>
        </p:nvSpPr>
        <p:spPr bwMode="auto">
          <a:xfrm>
            <a:off x="4194175" y="424815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rgbClr val="CC3300"/>
                </a:solidFill>
              </a:rPr>
              <a:t>X</a:t>
            </a:r>
          </a:p>
        </p:txBody>
      </p:sp>
      <p:sp>
        <p:nvSpPr>
          <p:cNvPr id="76832" name="Oval 72"/>
          <p:cNvSpPr>
            <a:spLocks noChangeArrowheads="1"/>
          </p:cNvSpPr>
          <p:nvPr/>
        </p:nvSpPr>
        <p:spPr bwMode="auto">
          <a:xfrm>
            <a:off x="5886450" y="1028700"/>
            <a:ext cx="51435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33" name="Line 75"/>
          <p:cNvSpPr>
            <a:spLocks noChangeShapeType="1"/>
          </p:cNvSpPr>
          <p:nvPr/>
        </p:nvSpPr>
        <p:spPr bwMode="auto">
          <a:xfrm>
            <a:off x="6343650" y="1466850"/>
            <a:ext cx="80010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34" name="Line 77"/>
          <p:cNvSpPr>
            <a:spLocks noChangeShapeType="1"/>
          </p:cNvSpPr>
          <p:nvPr/>
        </p:nvSpPr>
        <p:spPr bwMode="auto">
          <a:xfrm flipH="1">
            <a:off x="6438900" y="2019300"/>
            <a:ext cx="7239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35" name="Line 78"/>
          <p:cNvSpPr>
            <a:spLocks noChangeShapeType="1"/>
          </p:cNvSpPr>
          <p:nvPr/>
        </p:nvSpPr>
        <p:spPr bwMode="auto">
          <a:xfrm>
            <a:off x="6457950" y="3219450"/>
            <a:ext cx="1543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36" name="Line 79"/>
          <p:cNvSpPr>
            <a:spLocks noChangeShapeType="1"/>
          </p:cNvSpPr>
          <p:nvPr/>
        </p:nvSpPr>
        <p:spPr bwMode="auto">
          <a:xfrm>
            <a:off x="7143750" y="2019300"/>
            <a:ext cx="8382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37" name="Text Box 80"/>
          <p:cNvSpPr txBox="1">
            <a:spLocks noChangeArrowheads="1"/>
          </p:cNvSpPr>
          <p:nvPr/>
        </p:nvSpPr>
        <p:spPr bwMode="auto">
          <a:xfrm>
            <a:off x="6864350" y="2476500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76838" name="Text Box 81"/>
          <p:cNvSpPr txBox="1">
            <a:spLocks noChangeArrowheads="1"/>
          </p:cNvSpPr>
          <p:nvPr/>
        </p:nvSpPr>
        <p:spPr bwMode="auto">
          <a:xfrm>
            <a:off x="5959475" y="93345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6839" name="Line 83"/>
          <p:cNvSpPr>
            <a:spLocks noChangeShapeType="1"/>
          </p:cNvSpPr>
          <p:nvPr/>
        </p:nvSpPr>
        <p:spPr bwMode="auto">
          <a:xfrm flipH="1">
            <a:off x="5124450" y="1562100"/>
            <a:ext cx="91440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40" name="Line 84"/>
          <p:cNvSpPr>
            <a:spLocks noChangeShapeType="1"/>
          </p:cNvSpPr>
          <p:nvPr/>
        </p:nvSpPr>
        <p:spPr bwMode="auto">
          <a:xfrm flipH="1">
            <a:off x="4381500" y="2133600"/>
            <a:ext cx="7239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41" name="Line 85"/>
          <p:cNvSpPr>
            <a:spLocks noChangeShapeType="1"/>
          </p:cNvSpPr>
          <p:nvPr/>
        </p:nvSpPr>
        <p:spPr bwMode="auto">
          <a:xfrm>
            <a:off x="4400550" y="3333750"/>
            <a:ext cx="1543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42" name="Line 86"/>
          <p:cNvSpPr>
            <a:spLocks noChangeShapeType="1"/>
          </p:cNvSpPr>
          <p:nvPr/>
        </p:nvSpPr>
        <p:spPr bwMode="auto">
          <a:xfrm>
            <a:off x="5086350" y="2133600"/>
            <a:ext cx="8382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43" name="Text Box 87"/>
          <p:cNvSpPr txBox="1">
            <a:spLocks noChangeArrowheads="1"/>
          </p:cNvSpPr>
          <p:nvPr/>
        </p:nvSpPr>
        <p:spPr bwMode="auto">
          <a:xfrm>
            <a:off x="4806950" y="2590800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76844" name="Line 88"/>
          <p:cNvSpPr>
            <a:spLocks noChangeShapeType="1"/>
          </p:cNvSpPr>
          <p:nvPr/>
        </p:nvSpPr>
        <p:spPr bwMode="auto">
          <a:xfrm flipV="1">
            <a:off x="6172200" y="3524250"/>
            <a:ext cx="0" cy="169545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2"/>
          <p:cNvSpPr>
            <a:spLocks noChangeArrowheads="1"/>
          </p:cNvSpPr>
          <p:nvPr/>
        </p:nvSpPr>
        <p:spPr bwMode="auto">
          <a:xfrm>
            <a:off x="438150" y="30480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Deletion for A Binary Search Tree</a:t>
            </a:r>
          </a:p>
        </p:txBody>
      </p:sp>
      <p:sp>
        <p:nvSpPr>
          <p:cNvPr id="77829" name="Oval 3"/>
          <p:cNvSpPr>
            <a:spLocks noChangeArrowheads="1"/>
          </p:cNvSpPr>
          <p:nvPr/>
        </p:nvSpPr>
        <p:spPr bwMode="auto">
          <a:xfrm>
            <a:off x="2838450" y="1616075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zh-TW" sz="240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77830" name="Oval 4"/>
          <p:cNvSpPr>
            <a:spLocks noChangeArrowheads="1"/>
          </p:cNvSpPr>
          <p:nvPr/>
        </p:nvSpPr>
        <p:spPr bwMode="auto">
          <a:xfrm>
            <a:off x="2227263" y="2433638"/>
            <a:ext cx="392112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1" name="Oval 5"/>
          <p:cNvSpPr>
            <a:spLocks noChangeArrowheads="1"/>
          </p:cNvSpPr>
          <p:nvPr/>
        </p:nvSpPr>
        <p:spPr bwMode="auto">
          <a:xfrm>
            <a:off x="3478213" y="2400300"/>
            <a:ext cx="392112" cy="392113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2" name="Oval 6"/>
          <p:cNvSpPr>
            <a:spLocks noChangeArrowheads="1"/>
          </p:cNvSpPr>
          <p:nvPr/>
        </p:nvSpPr>
        <p:spPr bwMode="auto">
          <a:xfrm>
            <a:off x="1717675" y="3341688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3" name="Line 7"/>
          <p:cNvSpPr>
            <a:spLocks noChangeShapeType="1"/>
          </p:cNvSpPr>
          <p:nvPr/>
        </p:nvSpPr>
        <p:spPr bwMode="auto">
          <a:xfrm flipH="1">
            <a:off x="2438400" y="2003425"/>
            <a:ext cx="488950" cy="428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4" name="Line 8"/>
          <p:cNvSpPr>
            <a:spLocks noChangeShapeType="1"/>
          </p:cNvSpPr>
          <p:nvPr/>
        </p:nvSpPr>
        <p:spPr bwMode="auto">
          <a:xfrm flipH="1">
            <a:off x="1924050" y="2803525"/>
            <a:ext cx="349250" cy="531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5" name="Rectangle 9"/>
          <p:cNvSpPr>
            <a:spLocks noChangeArrowheads="1"/>
          </p:cNvSpPr>
          <p:nvPr/>
        </p:nvSpPr>
        <p:spPr bwMode="auto">
          <a:xfrm>
            <a:off x="2181225" y="24399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77836" name="Rectangle 10"/>
          <p:cNvSpPr>
            <a:spLocks noChangeArrowheads="1"/>
          </p:cNvSpPr>
          <p:nvPr/>
        </p:nvSpPr>
        <p:spPr bwMode="auto">
          <a:xfrm>
            <a:off x="3441700" y="23923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60</a:t>
            </a:r>
          </a:p>
        </p:txBody>
      </p:sp>
      <p:sp>
        <p:nvSpPr>
          <p:cNvPr id="77837" name="Rectangle 11"/>
          <p:cNvSpPr>
            <a:spLocks noChangeArrowheads="1"/>
          </p:cNvSpPr>
          <p:nvPr/>
        </p:nvSpPr>
        <p:spPr bwMode="auto">
          <a:xfrm>
            <a:off x="1657350" y="33480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77838" name="Line 12"/>
          <p:cNvSpPr>
            <a:spLocks noChangeShapeType="1"/>
          </p:cNvSpPr>
          <p:nvPr/>
        </p:nvSpPr>
        <p:spPr bwMode="auto">
          <a:xfrm>
            <a:off x="3154363" y="1993900"/>
            <a:ext cx="536575" cy="404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39" name="Oval 13"/>
          <p:cNvSpPr>
            <a:spLocks noChangeArrowheads="1"/>
          </p:cNvSpPr>
          <p:nvPr/>
        </p:nvSpPr>
        <p:spPr bwMode="auto">
          <a:xfrm>
            <a:off x="2643188" y="3325813"/>
            <a:ext cx="392112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0" name="Line 14"/>
          <p:cNvSpPr>
            <a:spLocks noChangeShapeType="1"/>
          </p:cNvSpPr>
          <p:nvPr/>
        </p:nvSpPr>
        <p:spPr bwMode="auto">
          <a:xfrm>
            <a:off x="2530475" y="2822575"/>
            <a:ext cx="333375" cy="512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1" name="Rectangle 15"/>
          <p:cNvSpPr>
            <a:spLocks noChangeArrowheads="1"/>
          </p:cNvSpPr>
          <p:nvPr/>
        </p:nvSpPr>
        <p:spPr bwMode="auto">
          <a:xfrm>
            <a:off x="2581275" y="33305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7842" name="Oval 16"/>
          <p:cNvSpPr>
            <a:spLocks noChangeArrowheads="1"/>
          </p:cNvSpPr>
          <p:nvPr/>
        </p:nvSpPr>
        <p:spPr bwMode="auto">
          <a:xfrm>
            <a:off x="3143250" y="3338513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3" name="Rectangle 17"/>
          <p:cNvSpPr>
            <a:spLocks noChangeArrowheads="1"/>
          </p:cNvSpPr>
          <p:nvPr/>
        </p:nvSpPr>
        <p:spPr bwMode="auto">
          <a:xfrm>
            <a:off x="3106738" y="33305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77844" name="Oval 18"/>
          <p:cNvSpPr>
            <a:spLocks noChangeArrowheads="1"/>
          </p:cNvSpPr>
          <p:nvPr/>
        </p:nvSpPr>
        <p:spPr bwMode="auto">
          <a:xfrm>
            <a:off x="3892550" y="3314700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5" name="Rectangle 19"/>
          <p:cNvSpPr>
            <a:spLocks noChangeArrowheads="1"/>
          </p:cNvSpPr>
          <p:nvPr/>
        </p:nvSpPr>
        <p:spPr bwMode="auto">
          <a:xfrm>
            <a:off x="3856038" y="33067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70</a:t>
            </a:r>
          </a:p>
        </p:txBody>
      </p:sp>
      <p:sp>
        <p:nvSpPr>
          <p:cNvPr id="77846" name="Line 20"/>
          <p:cNvSpPr>
            <a:spLocks noChangeShapeType="1"/>
          </p:cNvSpPr>
          <p:nvPr/>
        </p:nvSpPr>
        <p:spPr bwMode="auto">
          <a:xfrm flipH="1">
            <a:off x="3328988" y="2774950"/>
            <a:ext cx="238125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7" name="Line 21"/>
          <p:cNvSpPr>
            <a:spLocks noChangeShapeType="1"/>
          </p:cNvSpPr>
          <p:nvPr/>
        </p:nvSpPr>
        <p:spPr bwMode="auto">
          <a:xfrm>
            <a:off x="3792538" y="2763838"/>
            <a:ext cx="298450" cy="547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8" name="Oval 22"/>
          <p:cNvSpPr>
            <a:spLocks noChangeArrowheads="1"/>
          </p:cNvSpPr>
          <p:nvPr/>
        </p:nvSpPr>
        <p:spPr bwMode="auto">
          <a:xfrm>
            <a:off x="2797175" y="4287838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49" name="Rectangle 23"/>
          <p:cNvSpPr>
            <a:spLocks noChangeArrowheads="1"/>
          </p:cNvSpPr>
          <p:nvPr/>
        </p:nvSpPr>
        <p:spPr bwMode="auto">
          <a:xfrm>
            <a:off x="2760663" y="42799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45</a:t>
            </a:r>
          </a:p>
        </p:txBody>
      </p:sp>
      <p:sp>
        <p:nvSpPr>
          <p:cNvPr id="77850" name="Oval 24"/>
          <p:cNvSpPr>
            <a:spLocks noChangeArrowheads="1"/>
          </p:cNvSpPr>
          <p:nvPr/>
        </p:nvSpPr>
        <p:spPr bwMode="auto">
          <a:xfrm>
            <a:off x="3546475" y="4264025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51" name="Rectangle 25"/>
          <p:cNvSpPr>
            <a:spLocks noChangeArrowheads="1"/>
          </p:cNvSpPr>
          <p:nvPr/>
        </p:nvSpPr>
        <p:spPr bwMode="auto">
          <a:xfrm>
            <a:off x="3509963" y="42560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55</a:t>
            </a:r>
          </a:p>
        </p:txBody>
      </p:sp>
      <p:sp>
        <p:nvSpPr>
          <p:cNvPr id="77852" name="Line 26"/>
          <p:cNvSpPr>
            <a:spLocks noChangeShapeType="1"/>
          </p:cNvSpPr>
          <p:nvPr/>
        </p:nvSpPr>
        <p:spPr bwMode="auto">
          <a:xfrm flipH="1">
            <a:off x="2982913" y="3724275"/>
            <a:ext cx="238125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53" name="Line 27"/>
          <p:cNvSpPr>
            <a:spLocks noChangeShapeType="1"/>
          </p:cNvSpPr>
          <p:nvPr/>
        </p:nvSpPr>
        <p:spPr bwMode="auto">
          <a:xfrm>
            <a:off x="3446463" y="3713163"/>
            <a:ext cx="298450" cy="547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54" name="Oval 28"/>
          <p:cNvSpPr>
            <a:spLocks noChangeArrowheads="1"/>
          </p:cNvSpPr>
          <p:nvPr/>
        </p:nvSpPr>
        <p:spPr bwMode="auto">
          <a:xfrm>
            <a:off x="3222625" y="5094288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55" name="Rectangle 29"/>
          <p:cNvSpPr>
            <a:spLocks noChangeArrowheads="1"/>
          </p:cNvSpPr>
          <p:nvPr/>
        </p:nvSpPr>
        <p:spPr bwMode="auto">
          <a:xfrm>
            <a:off x="3186113" y="508635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52</a:t>
            </a:r>
          </a:p>
        </p:txBody>
      </p:sp>
      <p:sp>
        <p:nvSpPr>
          <p:cNvPr id="77856" name="Line 30"/>
          <p:cNvSpPr>
            <a:spLocks noChangeShapeType="1"/>
          </p:cNvSpPr>
          <p:nvPr/>
        </p:nvSpPr>
        <p:spPr bwMode="auto">
          <a:xfrm flipH="1">
            <a:off x="3411538" y="4597400"/>
            <a:ext cx="203200" cy="500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57" name="Oval 31"/>
          <p:cNvSpPr>
            <a:spLocks noChangeArrowheads="1"/>
          </p:cNvSpPr>
          <p:nvPr/>
        </p:nvSpPr>
        <p:spPr bwMode="auto">
          <a:xfrm>
            <a:off x="6657975" y="1577975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altLang="zh-TW" sz="240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77858" name="Oval 32"/>
          <p:cNvSpPr>
            <a:spLocks noChangeArrowheads="1"/>
          </p:cNvSpPr>
          <p:nvPr/>
        </p:nvSpPr>
        <p:spPr bwMode="auto">
          <a:xfrm>
            <a:off x="6046788" y="2395538"/>
            <a:ext cx="392112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59" name="Oval 33"/>
          <p:cNvSpPr>
            <a:spLocks noChangeArrowheads="1"/>
          </p:cNvSpPr>
          <p:nvPr/>
        </p:nvSpPr>
        <p:spPr bwMode="auto">
          <a:xfrm>
            <a:off x="7297738" y="2362200"/>
            <a:ext cx="392112" cy="392113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60" name="Oval 34"/>
          <p:cNvSpPr>
            <a:spLocks noChangeArrowheads="1"/>
          </p:cNvSpPr>
          <p:nvPr/>
        </p:nvSpPr>
        <p:spPr bwMode="auto">
          <a:xfrm>
            <a:off x="5537200" y="3303588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61" name="Line 35"/>
          <p:cNvSpPr>
            <a:spLocks noChangeShapeType="1"/>
          </p:cNvSpPr>
          <p:nvPr/>
        </p:nvSpPr>
        <p:spPr bwMode="auto">
          <a:xfrm flipH="1">
            <a:off x="6257925" y="1965325"/>
            <a:ext cx="488950" cy="428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62" name="Line 36"/>
          <p:cNvSpPr>
            <a:spLocks noChangeShapeType="1"/>
          </p:cNvSpPr>
          <p:nvPr/>
        </p:nvSpPr>
        <p:spPr bwMode="auto">
          <a:xfrm flipH="1">
            <a:off x="5743575" y="2765425"/>
            <a:ext cx="349250" cy="531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63" name="Rectangle 37"/>
          <p:cNvSpPr>
            <a:spLocks noChangeArrowheads="1"/>
          </p:cNvSpPr>
          <p:nvPr/>
        </p:nvSpPr>
        <p:spPr bwMode="auto">
          <a:xfrm>
            <a:off x="6000750" y="24018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77864" name="Rectangle 38"/>
          <p:cNvSpPr>
            <a:spLocks noChangeArrowheads="1"/>
          </p:cNvSpPr>
          <p:nvPr/>
        </p:nvSpPr>
        <p:spPr bwMode="auto">
          <a:xfrm>
            <a:off x="7261225" y="23542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55</a:t>
            </a:r>
          </a:p>
        </p:txBody>
      </p:sp>
      <p:sp>
        <p:nvSpPr>
          <p:cNvPr id="77865" name="Rectangle 39"/>
          <p:cNvSpPr>
            <a:spLocks noChangeArrowheads="1"/>
          </p:cNvSpPr>
          <p:nvPr/>
        </p:nvSpPr>
        <p:spPr bwMode="auto">
          <a:xfrm>
            <a:off x="5476875" y="33099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77866" name="Line 40"/>
          <p:cNvSpPr>
            <a:spLocks noChangeShapeType="1"/>
          </p:cNvSpPr>
          <p:nvPr/>
        </p:nvSpPr>
        <p:spPr bwMode="auto">
          <a:xfrm>
            <a:off x="6973888" y="1955800"/>
            <a:ext cx="536575" cy="404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67" name="Oval 41"/>
          <p:cNvSpPr>
            <a:spLocks noChangeArrowheads="1"/>
          </p:cNvSpPr>
          <p:nvPr/>
        </p:nvSpPr>
        <p:spPr bwMode="auto">
          <a:xfrm>
            <a:off x="6462713" y="3287713"/>
            <a:ext cx="392112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68" name="Line 42"/>
          <p:cNvSpPr>
            <a:spLocks noChangeShapeType="1"/>
          </p:cNvSpPr>
          <p:nvPr/>
        </p:nvSpPr>
        <p:spPr bwMode="auto">
          <a:xfrm>
            <a:off x="6350000" y="2784475"/>
            <a:ext cx="333375" cy="512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69" name="Rectangle 43"/>
          <p:cNvSpPr>
            <a:spLocks noChangeArrowheads="1"/>
          </p:cNvSpPr>
          <p:nvPr/>
        </p:nvSpPr>
        <p:spPr bwMode="auto">
          <a:xfrm>
            <a:off x="6400800" y="32924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7870" name="Oval 44"/>
          <p:cNvSpPr>
            <a:spLocks noChangeArrowheads="1"/>
          </p:cNvSpPr>
          <p:nvPr/>
        </p:nvSpPr>
        <p:spPr bwMode="auto">
          <a:xfrm>
            <a:off x="6962775" y="3300413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71" name="Rectangle 45"/>
          <p:cNvSpPr>
            <a:spLocks noChangeArrowheads="1"/>
          </p:cNvSpPr>
          <p:nvPr/>
        </p:nvSpPr>
        <p:spPr bwMode="auto">
          <a:xfrm>
            <a:off x="6926263" y="32924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77872" name="Oval 46"/>
          <p:cNvSpPr>
            <a:spLocks noChangeArrowheads="1"/>
          </p:cNvSpPr>
          <p:nvPr/>
        </p:nvSpPr>
        <p:spPr bwMode="auto">
          <a:xfrm>
            <a:off x="7712075" y="3276600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73" name="Rectangle 47"/>
          <p:cNvSpPr>
            <a:spLocks noChangeArrowheads="1"/>
          </p:cNvSpPr>
          <p:nvPr/>
        </p:nvSpPr>
        <p:spPr bwMode="auto">
          <a:xfrm>
            <a:off x="7675563" y="32686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70</a:t>
            </a:r>
          </a:p>
        </p:txBody>
      </p:sp>
      <p:sp>
        <p:nvSpPr>
          <p:cNvPr id="77874" name="Line 48"/>
          <p:cNvSpPr>
            <a:spLocks noChangeShapeType="1"/>
          </p:cNvSpPr>
          <p:nvPr/>
        </p:nvSpPr>
        <p:spPr bwMode="auto">
          <a:xfrm flipH="1">
            <a:off x="7148513" y="2736850"/>
            <a:ext cx="238125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75" name="Line 49"/>
          <p:cNvSpPr>
            <a:spLocks noChangeShapeType="1"/>
          </p:cNvSpPr>
          <p:nvPr/>
        </p:nvSpPr>
        <p:spPr bwMode="auto">
          <a:xfrm>
            <a:off x="7612063" y="2725738"/>
            <a:ext cx="298450" cy="547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76" name="Oval 50"/>
          <p:cNvSpPr>
            <a:spLocks noChangeArrowheads="1"/>
          </p:cNvSpPr>
          <p:nvPr/>
        </p:nvSpPr>
        <p:spPr bwMode="auto">
          <a:xfrm>
            <a:off x="6616700" y="4249738"/>
            <a:ext cx="392113" cy="392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77" name="Rectangle 51"/>
          <p:cNvSpPr>
            <a:spLocks noChangeArrowheads="1"/>
          </p:cNvSpPr>
          <p:nvPr/>
        </p:nvSpPr>
        <p:spPr bwMode="auto">
          <a:xfrm>
            <a:off x="6580188" y="4241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45</a:t>
            </a:r>
          </a:p>
        </p:txBody>
      </p:sp>
      <p:sp>
        <p:nvSpPr>
          <p:cNvPr id="77878" name="Oval 52"/>
          <p:cNvSpPr>
            <a:spLocks noChangeArrowheads="1"/>
          </p:cNvSpPr>
          <p:nvPr/>
        </p:nvSpPr>
        <p:spPr bwMode="auto">
          <a:xfrm>
            <a:off x="7366000" y="4225925"/>
            <a:ext cx="392113" cy="3921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79" name="Rectangle 53"/>
          <p:cNvSpPr>
            <a:spLocks noChangeArrowheads="1"/>
          </p:cNvSpPr>
          <p:nvPr/>
        </p:nvSpPr>
        <p:spPr bwMode="auto">
          <a:xfrm>
            <a:off x="7329488" y="42179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52</a:t>
            </a:r>
          </a:p>
        </p:txBody>
      </p:sp>
      <p:sp>
        <p:nvSpPr>
          <p:cNvPr id="77880" name="Line 54"/>
          <p:cNvSpPr>
            <a:spLocks noChangeShapeType="1"/>
          </p:cNvSpPr>
          <p:nvPr/>
        </p:nvSpPr>
        <p:spPr bwMode="auto">
          <a:xfrm flipH="1">
            <a:off x="6802438" y="3686175"/>
            <a:ext cx="238125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81" name="Line 55"/>
          <p:cNvSpPr>
            <a:spLocks noChangeShapeType="1"/>
          </p:cNvSpPr>
          <p:nvPr/>
        </p:nvSpPr>
        <p:spPr bwMode="auto">
          <a:xfrm>
            <a:off x="7265988" y="3675063"/>
            <a:ext cx="298450" cy="5476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82" name="Rectangle 56"/>
          <p:cNvSpPr>
            <a:spLocks noChangeArrowheads="1"/>
          </p:cNvSpPr>
          <p:nvPr/>
        </p:nvSpPr>
        <p:spPr bwMode="auto">
          <a:xfrm>
            <a:off x="1866900" y="5638800"/>
            <a:ext cx="2449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Before deleting 60</a:t>
            </a:r>
          </a:p>
        </p:txBody>
      </p:sp>
      <p:sp>
        <p:nvSpPr>
          <p:cNvPr id="77883" name="Rectangle 57"/>
          <p:cNvSpPr>
            <a:spLocks noChangeArrowheads="1"/>
          </p:cNvSpPr>
          <p:nvPr/>
        </p:nvSpPr>
        <p:spPr bwMode="auto">
          <a:xfrm>
            <a:off x="5946775" y="5624513"/>
            <a:ext cx="2263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After deleting 60</a:t>
            </a:r>
          </a:p>
        </p:txBody>
      </p:sp>
      <p:sp>
        <p:nvSpPr>
          <p:cNvPr id="77884" name="Text Box 58"/>
          <p:cNvSpPr txBox="1">
            <a:spLocks noChangeArrowheads="1"/>
          </p:cNvSpPr>
          <p:nvPr/>
        </p:nvSpPr>
        <p:spPr bwMode="auto">
          <a:xfrm>
            <a:off x="1050925" y="1387475"/>
            <a:ext cx="11985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400">
                <a:solidFill>
                  <a:srgbClr val="CC3300"/>
                </a:solidFill>
              </a:rPr>
              <a:t>non-leaf</a:t>
            </a:r>
          </a:p>
          <a:p>
            <a:pPr algn="ctr"/>
            <a:r>
              <a:rPr lang="en-US" altLang="zh-TW" sz="2400">
                <a:solidFill>
                  <a:srgbClr val="CC3300"/>
                </a:solidFill>
              </a:rPr>
              <a:t>node</a:t>
            </a:r>
          </a:p>
        </p:txBody>
      </p:sp>
      <p:sp>
        <p:nvSpPr>
          <p:cNvPr id="77885" name="Line 59"/>
          <p:cNvSpPr>
            <a:spLocks noChangeShapeType="1"/>
          </p:cNvSpPr>
          <p:nvPr/>
        </p:nvSpPr>
        <p:spPr bwMode="auto">
          <a:xfrm flipH="1">
            <a:off x="3638550" y="2952750"/>
            <a:ext cx="152400" cy="457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86" name="Line 60"/>
          <p:cNvSpPr>
            <a:spLocks noChangeShapeType="1"/>
          </p:cNvSpPr>
          <p:nvPr/>
        </p:nvSpPr>
        <p:spPr bwMode="auto">
          <a:xfrm>
            <a:off x="3619500" y="3409950"/>
            <a:ext cx="419100" cy="8001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87" name="Line 61"/>
          <p:cNvSpPr>
            <a:spLocks noChangeShapeType="1"/>
          </p:cNvSpPr>
          <p:nvPr/>
        </p:nvSpPr>
        <p:spPr bwMode="auto">
          <a:xfrm>
            <a:off x="4114800" y="2724150"/>
            <a:ext cx="381000" cy="60960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888" name="Line 62"/>
          <p:cNvSpPr>
            <a:spLocks noChangeShapeType="1"/>
          </p:cNvSpPr>
          <p:nvPr/>
        </p:nvSpPr>
        <p:spPr bwMode="auto">
          <a:xfrm flipH="1">
            <a:off x="4210050" y="3371850"/>
            <a:ext cx="285750" cy="74295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Oval 2"/>
          <p:cNvSpPr>
            <a:spLocks noChangeArrowheads="1"/>
          </p:cNvSpPr>
          <p:nvPr/>
        </p:nvSpPr>
        <p:spPr bwMode="auto">
          <a:xfrm>
            <a:off x="2381250" y="76200"/>
            <a:ext cx="51435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Oval 3"/>
          <p:cNvSpPr>
            <a:spLocks noChangeArrowheads="1"/>
          </p:cNvSpPr>
          <p:nvPr/>
        </p:nvSpPr>
        <p:spPr bwMode="auto">
          <a:xfrm>
            <a:off x="3600450" y="895350"/>
            <a:ext cx="51435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4" name="Text Box 4"/>
          <p:cNvSpPr txBox="1">
            <a:spLocks noChangeArrowheads="1"/>
          </p:cNvSpPr>
          <p:nvPr/>
        </p:nvSpPr>
        <p:spPr bwMode="auto">
          <a:xfrm>
            <a:off x="2454275" y="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8855" name="Text Box 5"/>
          <p:cNvSpPr txBox="1">
            <a:spLocks noChangeArrowheads="1"/>
          </p:cNvSpPr>
          <p:nvPr/>
        </p:nvSpPr>
        <p:spPr bwMode="auto">
          <a:xfrm>
            <a:off x="3673475" y="81915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8856" name="Line 7"/>
          <p:cNvSpPr>
            <a:spLocks noChangeShapeType="1"/>
          </p:cNvSpPr>
          <p:nvPr/>
        </p:nvSpPr>
        <p:spPr bwMode="auto">
          <a:xfrm>
            <a:off x="2838450" y="514350"/>
            <a:ext cx="80010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7" name="Line 8"/>
          <p:cNvSpPr>
            <a:spLocks noChangeShapeType="1"/>
          </p:cNvSpPr>
          <p:nvPr/>
        </p:nvSpPr>
        <p:spPr bwMode="auto">
          <a:xfrm flipH="1">
            <a:off x="1562100" y="571500"/>
            <a:ext cx="91440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8" name="Line 9"/>
          <p:cNvSpPr>
            <a:spLocks noChangeShapeType="1"/>
          </p:cNvSpPr>
          <p:nvPr/>
        </p:nvSpPr>
        <p:spPr bwMode="auto">
          <a:xfrm flipH="1">
            <a:off x="819150" y="1143000"/>
            <a:ext cx="7239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9" name="Line 10"/>
          <p:cNvSpPr>
            <a:spLocks noChangeShapeType="1"/>
          </p:cNvSpPr>
          <p:nvPr/>
        </p:nvSpPr>
        <p:spPr bwMode="auto">
          <a:xfrm>
            <a:off x="838200" y="2343150"/>
            <a:ext cx="1543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0" name="Line 11"/>
          <p:cNvSpPr>
            <a:spLocks noChangeShapeType="1"/>
          </p:cNvSpPr>
          <p:nvPr/>
        </p:nvSpPr>
        <p:spPr bwMode="auto">
          <a:xfrm>
            <a:off x="1524000" y="1143000"/>
            <a:ext cx="8382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1" name="Text Box 12"/>
          <p:cNvSpPr txBox="1">
            <a:spLocks noChangeArrowheads="1"/>
          </p:cNvSpPr>
          <p:nvPr/>
        </p:nvSpPr>
        <p:spPr bwMode="auto">
          <a:xfrm>
            <a:off x="1244600" y="1600200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78862" name="Line 13"/>
          <p:cNvSpPr>
            <a:spLocks noChangeShapeType="1"/>
          </p:cNvSpPr>
          <p:nvPr/>
        </p:nvSpPr>
        <p:spPr bwMode="auto">
          <a:xfrm flipH="1">
            <a:off x="2838450" y="1428750"/>
            <a:ext cx="97155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3" name="Line 14"/>
          <p:cNvSpPr>
            <a:spLocks noChangeShapeType="1"/>
          </p:cNvSpPr>
          <p:nvPr/>
        </p:nvSpPr>
        <p:spPr bwMode="auto">
          <a:xfrm>
            <a:off x="3829050" y="14478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4" name="Line 15"/>
          <p:cNvSpPr>
            <a:spLocks noChangeShapeType="1"/>
          </p:cNvSpPr>
          <p:nvPr/>
        </p:nvSpPr>
        <p:spPr bwMode="auto">
          <a:xfrm flipH="1">
            <a:off x="2152650" y="2247900"/>
            <a:ext cx="7239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5" name="Line 16"/>
          <p:cNvSpPr>
            <a:spLocks noChangeShapeType="1"/>
          </p:cNvSpPr>
          <p:nvPr/>
        </p:nvSpPr>
        <p:spPr bwMode="auto">
          <a:xfrm>
            <a:off x="2171700" y="3448050"/>
            <a:ext cx="1543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6" name="Line 17"/>
          <p:cNvSpPr>
            <a:spLocks noChangeShapeType="1"/>
          </p:cNvSpPr>
          <p:nvPr/>
        </p:nvSpPr>
        <p:spPr bwMode="auto">
          <a:xfrm>
            <a:off x="2857500" y="2247900"/>
            <a:ext cx="8382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7" name="Text Box 18"/>
          <p:cNvSpPr txBox="1">
            <a:spLocks noChangeArrowheads="1"/>
          </p:cNvSpPr>
          <p:nvPr/>
        </p:nvSpPr>
        <p:spPr bwMode="auto">
          <a:xfrm>
            <a:off x="2578100" y="2705100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78868" name="Line 19"/>
          <p:cNvSpPr>
            <a:spLocks noChangeShapeType="1"/>
          </p:cNvSpPr>
          <p:nvPr/>
        </p:nvSpPr>
        <p:spPr bwMode="auto">
          <a:xfrm flipH="1">
            <a:off x="4095750" y="2209800"/>
            <a:ext cx="7239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9" name="Line 20"/>
          <p:cNvSpPr>
            <a:spLocks noChangeShapeType="1"/>
          </p:cNvSpPr>
          <p:nvPr/>
        </p:nvSpPr>
        <p:spPr bwMode="auto">
          <a:xfrm>
            <a:off x="4114800" y="3409950"/>
            <a:ext cx="1543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0" name="Line 21"/>
          <p:cNvSpPr>
            <a:spLocks noChangeShapeType="1"/>
          </p:cNvSpPr>
          <p:nvPr/>
        </p:nvSpPr>
        <p:spPr bwMode="auto">
          <a:xfrm>
            <a:off x="4800600" y="2209800"/>
            <a:ext cx="8382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1" name="Text Box 22"/>
          <p:cNvSpPr txBox="1">
            <a:spLocks noChangeArrowheads="1"/>
          </p:cNvSpPr>
          <p:nvPr/>
        </p:nvSpPr>
        <p:spPr bwMode="auto">
          <a:xfrm>
            <a:off x="4521200" y="2667000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T3</a:t>
            </a:r>
          </a:p>
        </p:txBody>
      </p:sp>
      <p:sp>
        <p:nvSpPr>
          <p:cNvPr id="78872" name="Line 23"/>
          <p:cNvSpPr>
            <a:spLocks noChangeShapeType="1"/>
          </p:cNvSpPr>
          <p:nvPr/>
        </p:nvSpPr>
        <p:spPr bwMode="auto">
          <a:xfrm flipH="1">
            <a:off x="2876550" y="1371600"/>
            <a:ext cx="647700" cy="59055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3" name="Line 24"/>
          <p:cNvSpPr>
            <a:spLocks noChangeShapeType="1"/>
          </p:cNvSpPr>
          <p:nvPr/>
        </p:nvSpPr>
        <p:spPr bwMode="auto">
          <a:xfrm>
            <a:off x="2876550" y="1962150"/>
            <a:ext cx="971550" cy="142875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4" name="Line 25"/>
          <p:cNvSpPr>
            <a:spLocks noChangeShapeType="1"/>
          </p:cNvSpPr>
          <p:nvPr/>
        </p:nvSpPr>
        <p:spPr bwMode="auto">
          <a:xfrm>
            <a:off x="4267200" y="1257300"/>
            <a:ext cx="609600" cy="47625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5" name="Line 26"/>
          <p:cNvSpPr>
            <a:spLocks noChangeShapeType="1"/>
          </p:cNvSpPr>
          <p:nvPr/>
        </p:nvSpPr>
        <p:spPr bwMode="auto">
          <a:xfrm flipH="1">
            <a:off x="3981450" y="1733550"/>
            <a:ext cx="914400" cy="158115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6" name="Oval 27"/>
          <p:cNvSpPr>
            <a:spLocks noChangeArrowheads="1"/>
          </p:cNvSpPr>
          <p:nvPr/>
        </p:nvSpPr>
        <p:spPr bwMode="auto">
          <a:xfrm>
            <a:off x="5886450" y="2971800"/>
            <a:ext cx="51435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7" name="Oval 28"/>
          <p:cNvSpPr>
            <a:spLocks noChangeArrowheads="1"/>
          </p:cNvSpPr>
          <p:nvPr/>
        </p:nvSpPr>
        <p:spPr bwMode="auto">
          <a:xfrm>
            <a:off x="7105650" y="3790950"/>
            <a:ext cx="51435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8" name="Text Box 29"/>
          <p:cNvSpPr txBox="1">
            <a:spLocks noChangeArrowheads="1"/>
          </p:cNvSpPr>
          <p:nvPr/>
        </p:nvSpPr>
        <p:spPr bwMode="auto">
          <a:xfrm>
            <a:off x="5959475" y="28956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8879" name="Text Box 30"/>
          <p:cNvSpPr txBox="1">
            <a:spLocks noChangeArrowheads="1"/>
          </p:cNvSpPr>
          <p:nvPr/>
        </p:nvSpPr>
        <p:spPr bwMode="auto">
          <a:xfrm>
            <a:off x="7112000" y="3714750"/>
            <a:ext cx="522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2‘</a:t>
            </a:r>
          </a:p>
        </p:txBody>
      </p:sp>
      <p:sp>
        <p:nvSpPr>
          <p:cNvPr id="78880" name="Line 31"/>
          <p:cNvSpPr>
            <a:spLocks noChangeShapeType="1"/>
          </p:cNvSpPr>
          <p:nvPr/>
        </p:nvSpPr>
        <p:spPr bwMode="auto">
          <a:xfrm>
            <a:off x="6343650" y="3409950"/>
            <a:ext cx="80010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1" name="Line 32"/>
          <p:cNvSpPr>
            <a:spLocks noChangeShapeType="1"/>
          </p:cNvSpPr>
          <p:nvPr/>
        </p:nvSpPr>
        <p:spPr bwMode="auto">
          <a:xfrm flipH="1">
            <a:off x="5067300" y="3467100"/>
            <a:ext cx="91440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2" name="Line 33"/>
          <p:cNvSpPr>
            <a:spLocks noChangeShapeType="1"/>
          </p:cNvSpPr>
          <p:nvPr/>
        </p:nvSpPr>
        <p:spPr bwMode="auto">
          <a:xfrm flipH="1">
            <a:off x="4324350" y="4038600"/>
            <a:ext cx="7239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3" name="Line 34"/>
          <p:cNvSpPr>
            <a:spLocks noChangeShapeType="1"/>
          </p:cNvSpPr>
          <p:nvPr/>
        </p:nvSpPr>
        <p:spPr bwMode="auto">
          <a:xfrm>
            <a:off x="4343400" y="5238750"/>
            <a:ext cx="1543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4" name="Line 35"/>
          <p:cNvSpPr>
            <a:spLocks noChangeShapeType="1"/>
          </p:cNvSpPr>
          <p:nvPr/>
        </p:nvSpPr>
        <p:spPr bwMode="auto">
          <a:xfrm>
            <a:off x="5029200" y="4038600"/>
            <a:ext cx="8382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5" name="Text Box 36"/>
          <p:cNvSpPr txBox="1">
            <a:spLocks noChangeArrowheads="1"/>
          </p:cNvSpPr>
          <p:nvPr/>
        </p:nvSpPr>
        <p:spPr bwMode="auto">
          <a:xfrm>
            <a:off x="4749800" y="4495800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78886" name="Line 37"/>
          <p:cNvSpPr>
            <a:spLocks noChangeShapeType="1"/>
          </p:cNvSpPr>
          <p:nvPr/>
        </p:nvSpPr>
        <p:spPr bwMode="auto">
          <a:xfrm flipH="1">
            <a:off x="6343650" y="4324350"/>
            <a:ext cx="97155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7" name="Line 38"/>
          <p:cNvSpPr>
            <a:spLocks noChangeShapeType="1"/>
          </p:cNvSpPr>
          <p:nvPr/>
        </p:nvSpPr>
        <p:spPr bwMode="auto">
          <a:xfrm>
            <a:off x="7334250" y="4343400"/>
            <a:ext cx="990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8" name="Line 39"/>
          <p:cNvSpPr>
            <a:spLocks noChangeShapeType="1"/>
          </p:cNvSpPr>
          <p:nvPr/>
        </p:nvSpPr>
        <p:spPr bwMode="auto">
          <a:xfrm flipH="1">
            <a:off x="5657850" y="5143500"/>
            <a:ext cx="7239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9" name="Line 40"/>
          <p:cNvSpPr>
            <a:spLocks noChangeShapeType="1"/>
          </p:cNvSpPr>
          <p:nvPr/>
        </p:nvSpPr>
        <p:spPr bwMode="auto">
          <a:xfrm>
            <a:off x="5676900" y="6343650"/>
            <a:ext cx="1543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90" name="Line 41"/>
          <p:cNvSpPr>
            <a:spLocks noChangeShapeType="1"/>
          </p:cNvSpPr>
          <p:nvPr/>
        </p:nvSpPr>
        <p:spPr bwMode="auto">
          <a:xfrm>
            <a:off x="6362700" y="5143500"/>
            <a:ext cx="8382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91" name="Text Box 42"/>
          <p:cNvSpPr txBox="1">
            <a:spLocks noChangeArrowheads="1"/>
          </p:cNvSpPr>
          <p:nvPr/>
        </p:nvSpPr>
        <p:spPr bwMode="auto">
          <a:xfrm>
            <a:off x="6016625" y="5600700"/>
            <a:ext cx="7699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T2’</a:t>
            </a:r>
          </a:p>
        </p:txBody>
      </p:sp>
      <p:sp>
        <p:nvSpPr>
          <p:cNvPr id="78892" name="Line 43"/>
          <p:cNvSpPr>
            <a:spLocks noChangeShapeType="1"/>
          </p:cNvSpPr>
          <p:nvPr/>
        </p:nvSpPr>
        <p:spPr bwMode="auto">
          <a:xfrm flipH="1">
            <a:off x="7600950" y="5105400"/>
            <a:ext cx="7239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93" name="Line 44"/>
          <p:cNvSpPr>
            <a:spLocks noChangeShapeType="1"/>
          </p:cNvSpPr>
          <p:nvPr/>
        </p:nvSpPr>
        <p:spPr bwMode="auto">
          <a:xfrm>
            <a:off x="7620000" y="6305550"/>
            <a:ext cx="1543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94" name="Line 45"/>
          <p:cNvSpPr>
            <a:spLocks noChangeShapeType="1"/>
          </p:cNvSpPr>
          <p:nvPr/>
        </p:nvSpPr>
        <p:spPr bwMode="auto">
          <a:xfrm>
            <a:off x="8305800" y="5105400"/>
            <a:ext cx="83820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95" name="Text Box 46"/>
          <p:cNvSpPr txBox="1">
            <a:spLocks noChangeArrowheads="1"/>
          </p:cNvSpPr>
          <p:nvPr/>
        </p:nvSpPr>
        <p:spPr bwMode="auto">
          <a:xfrm>
            <a:off x="8026400" y="5562600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3200">
                <a:solidFill>
                  <a:schemeClr val="tx1"/>
                </a:solidFill>
              </a:rPr>
              <a:t>T3</a:t>
            </a:r>
          </a:p>
        </p:txBody>
      </p:sp>
      <p:sp>
        <p:nvSpPr>
          <p:cNvPr id="78896" name="Line 48"/>
          <p:cNvSpPr>
            <a:spLocks noChangeShapeType="1"/>
          </p:cNvSpPr>
          <p:nvPr/>
        </p:nvSpPr>
        <p:spPr bwMode="auto">
          <a:xfrm>
            <a:off x="6381750" y="4857750"/>
            <a:ext cx="971550" cy="142875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97" name="Line 49"/>
          <p:cNvSpPr>
            <a:spLocks noChangeShapeType="1"/>
          </p:cNvSpPr>
          <p:nvPr/>
        </p:nvSpPr>
        <p:spPr bwMode="auto">
          <a:xfrm>
            <a:off x="7772400" y="4152900"/>
            <a:ext cx="609600" cy="47625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98" name="Line 50"/>
          <p:cNvSpPr>
            <a:spLocks noChangeShapeType="1"/>
          </p:cNvSpPr>
          <p:nvPr/>
        </p:nvSpPr>
        <p:spPr bwMode="auto">
          <a:xfrm flipH="1">
            <a:off x="7486650" y="4629150"/>
            <a:ext cx="914400" cy="1581150"/>
          </a:xfrm>
          <a:prstGeom prst="line">
            <a:avLst/>
          </a:prstGeom>
          <a:noFill/>
          <a:ln w="9525">
            <a:solidFill>
              <a:srgbClr val="00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63050" cy="1143000"/>
          </a:xfrm>
        </p:spPr>
        <p:txBody>
          <a:bodyPr lIns="92075" tIns="46038" rIns="92075" bIns="46038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TW">
                <a:solidFill>
                  <a:schemeClr val="tx2">
                    <a:satMod val="130000"/>
                  </a:schemeClr>
                </a:solidFill>
              </a:rPr>
              <a:t>Representation of Trees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952500" y="1981200"/>
            <a:ext cx="9163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</a:rPr>
              <a:t>List Representation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</a:rPr>
              <a:t>( A ( B ( E ( K, L ), F ), C ( G ), D ( H ( M ), I, J ) ) 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</a:rPr>
              <a:t>The root comes first, followed by a list of sub-trees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1276350" y="3968750"/>
            <a:ext cx="7531100" cy="67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Line 6"/>
          <p:cNvSpPr>
            <a:spLocks noChangeShapeType="1"/>
          </p:cNvSpPr>
          <p:nvPr/>
        </p:nvSpPr>
        <p:spPr bwMode="auto">
          <a:xfrm>
            <a:off x="2565400" y="39624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7"/>
          <p:cNvSpPr>
            <a:spLocks noChangeShapeType="1"/>
          </p:cNvSpPr>
          <p:nvPr/>
        </p:nvSpPr>
        <p:spPr bwMode="auto">
          <a:xfrm>
            <a:off x="3479800" y="39624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8"/>
          <p:cNvSpPr>
            <a:spLocks noChangeShapeType="1"/>
          </p:cNvSpPr>
          <p:nvPr/>
        </p:nvSpPr>
        <p:spPr bwMode="auto">
          <a:xfrm>
            <a:off x="4394200" y="39624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9"/>
          <p:cNvSpPr>
            <a:spLocks noChangeShapeType="1"/>
          </p:cNvSpPr>
          <p:nvPr/>
        </p:nvSpPr>
        <p:spPr bwMode="auto">
          <a:xfrm>
            <a:off x="7899400" y="39624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Rectangle 10"/>
          <p:cNvSpPr>
            <a:spLocks noChangeArrowheads="1"/>
          </p:cNvSpPr>
          <p:nvPr/>
        </p:nvSpPr>
        <p:spPr bwMode="auto">
          <a:xfrm>
            <a:off x="1558925" y="4117975"/>
            <a:ext cx="690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19468" name="Rectangle 11"/>
          <p:cNvSpPr>
            <a:spLocks noChangeArrowheads="1"/>
          </p:cNvSpPr>
          <p:nvPr/>
        </p:nvSpPr>
        <p:spPr bwMode="auto">
          <a:xfrm>
            <a:off x="2625725" y="4117975"/>
            <a:ext cx="88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link 1</a:t>
            </a:r>
          </a:p>
        </p:txBody>
      </p:sp>
      <p:sp>
        <p:nvSpPr>
          <p:cNvPr id="19469" name="Rectangle 12"/>
          <p:cNvSpPr>
            <a:spLocks noChangeArrowheads="1"/>
          </p:cNvSpPr>
          <p:nvPr/>
        </p:nvSpPr>
        <p:spPr bwMode="auto">
          <a:xfrm>
            <a:off x="3540125" y="4117975"/>
            <a:ext cx="88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link 2</a:t>
            </a:r>
          </a:p>
        </p:txBody>
      </p:sp>
      <p:sp>
        <p:nvSpPr>
          <p:cNvPr id="19470" name="Rectangle 13"/>
          <p:cNvSpPr>
            <a:spLocks noChangeArrowheads="1"/>
          </p:cNvSpPr>
          <p:nvPr/>
        </p:nvSpPr>
        <p:spPr bwMode="auto">
          <a:xfrm>
            <a:off x="4530725" y="4117975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19471" name="Rectangle 14"/>
          <p:cNvSpPr>
            <a:spLocks noChangeArrowheads="1"/>
          </p:cNvSpPr>
          <p:nvPr/>
        </p:nvSpPr>
        <p:spPr bwMode="auto">
          <a:xfrm>
            <a:off x="7959725" y="4117975"/>
            <a:ext cx="88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solidFill>
                  <a:schemeClr val="tx1"/>
                </a:solidFill>
              </a:rPr>
              <a:t>link n</a:t>
            </a:r>
          </a:p>
        </p:txBody>
      </p:sp>
      <p:sp>
        <p:nvSpPr>
          <p:cNvPr id="19472" name="AutoShape 15"/>
          <p:cNvSpPr>
            <a:spLocks noChangeArrowheads="1"/>
          </p:cNvSpPr>
          <p:nvPr/>
        </p:nvSpPr>
        <p:spPr bwMode="auto">
          <a:xfrm rot="10800000">
            <a:off x="2876550" y="4806950"/>
            <a:ext cx="4787900" cy="941388"/>
          </a:xfrm>
          <a:prstGeom prst="wedgeRoundRectCallout">
            <a:avLst>
              <a:gd name="adj1" fmla="val -41671"/>
              <a:gd name="adj2" fmla="val 66667"/>
              <a:gd name="adj3" fmla="val 16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lIns="92075" tIns="46038" rIns="92075" bIns="46038" anchor="ctr"/>
          <a:lstStyle/>
          <a:p>
            <a:pPr algn="ctr" eaLnBrk="0" hangingPunct="0"/>
            <a:r>
              <a:rPr lang="en-US" altLang="zh-TW" sz="2400">
                <a:solidFill>
                  <a:schemeClr val="tx1"/>
                </a:solidFill>
              </a:rPr>
              <a:t>How many link fields are</a:t>
            </a:r>
          </a:p>
          <a:p>
            <a:pPr algn="ctr" eaLnBrk="0" hangingPunct="0"/>
            <a:r>
              <a:rPr lang="en-US" altLang="zh-TW" sz="2400">
                <a:solidFill>
                  <a:schemeClr val="tx1"/>
                </a:solidFill>
              </a:rPr>
              <a:t> needed in such a representation?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63050" cy="1143000"/>
          </a:xfrm>
        </p:spPr>
        <p:txBody>
          <a:bodyPr lIns="92075" tIns="46038" rIns="92075" bIns="46038"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TW">
                <a:solidFill>
                  <a:schemeClr val="tx2">
                    <a:satMod val="130000"/>
                  </a:schemeClr>
                </a:solidFill>
              </a:rPr>
              <a:t>Left Child - Right Sibling </a:t>
            </a:r>
          </a:p>
        </p:txBody>
      </p:sp>
      <p:grpSp>
        <p:nvGrpSpPr>
          <p:cNvPr id="20485" name="Group 4"/>
          <p:cNvGrpSpPr>
            <a:grpSpLocks/>
          </p:cNvGrpSpPr>
          <p:nvPr/>
        </p:nvGrpSpPr>
        <p:grpSpPr bwMode="auto">
          <a:xfrm>
            <a:off x="4057650" y="2168525"/>
            <a:ext cx="571500" cy="569913"/>
            <a:chOff x="2396" y="1402"/>
            <a:chExt cx="360" cy="359"/>
          </a:xfrm>
        </p:grpSpPr>
        <p:sp>
          <p:nvSpPr>
            <p:cNvPr id="20541" name="Oval 5"/>
            <p:cNvSpPr>
              <a:spLocks noChangeArrowheads="1"/>
            </p:cNvSpPr>
            <p:nvPr/>
          </p:nvSpPr>
          <p:spPr bwMode="auto">
            <a:xfrm>
              <a:off x="2396" y="1402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2" name="Rectangle 6"/>
            <p:cNvSpPr>
              <a:spLocks noChangeArrowheads="1"/>
            </p:cNvSpPr>
            <p:nvPr/>
          </p:nvSpPr>
          <p:spPr bwMode="auto">
            <a:xfrm>
              <a:off x="2465" y="1455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20486" name="Group 7"/>
          <p:cNvGrpSpPr>
            <a:grpSpLocks/>
          </p:cNvGrpSpPr>
          <p:nvPr/>
        </p:nvGrpSpPr>
        <p:grpSpPr bwMode="auto">
          <a:xfrm>
            <a:off x="2149475" y="3043238"/>
            <a:ext cx="571500" cy="568325"/>
            <a:chOff x="1194" y="1953"/>
            <a:chExt cx="360" cy="358"/>
          </a:xfrm>
        </p:grpSpPr>
        <p:sp>
          <p:nvSpPr>
            <p:cNvPr id="20539" name="Oval 8"/>
            <p:cNvSpPr>
              <a:spLocks noChangeArrowheads="1"/>
            </p:cNvSpPr>
            <p:nvPr/>
          </p:nvSpPr>
          <p:spPr bwMode="auto">
            <a:xfrm>
              <a:off x="1194" y="1953"/>
              <a:ext cx="360" cy="35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0" name="Rectangle 9"/>
            <p:cNvSpPr>
              <a:spLocks noChangeArrowheads="1"/>
            </p:cNvSpPr>
            <p:nvPr/>
          </p:nvSpPr>
          <p:spPr bwMode="auto">
            <a:xfrm>
              <a:off x="1263" y="2006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B</a:t>
              </a:r>
            </a:p>
          </p:txBody>
        </p:sp>
      </p:grpSp>
      <p:grpSp>
        <p:nvGrpSpPr>
          <p:cNvPr id="20487" name="Group 10"/>
          <p:cNvGrpSpPr>
            <a:grpSpLocks/>
          </p:cNvGrpSpPr>
          <p:nvPr/>
        </p:nvGrpSpPr>
        <p:grpSpPr bwMode="auto">
          <a:xfrm>
            <a:off x="4056063" y="3011488"/>
            <a:ext cx="571500" cy="568325"/>
            <a:chOff x="2395" y="1933"/>
            <a:chExt cx="360" cy="358"/>
          </a:xfrm>
        </p:grpSpPr>
        <p:sp>
          <p:nvSpPr>
            <p:cNvPr id="20537" name="Oval 11"/>
            <p:cNvSpPr>
              <a:spLocks noChangeArrowheads="1"/>
            </p:cNvSpPr>
            <p:nvPr/>
          </p:nvSpPr>
          <p:spPr bwMode="auto">
            <a:xfrm>
              <a:off x="2395" y="1933"/>
              <a:ext cx="360" cy="35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8" name="Rectangle 12"/>
            <p:cNvSpPr>
              <a:spLocks noChangeArrowheads="1"/>
            </p:cNvSpPr>
            <p:nvPr/>
          </p:nvSpPr>
          <p:spPr bwMode="auto">
            <a:xfrm>
              <a:off x="2464" y="1986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C</a:t>
              </a:r>
            </a:p>
          </p:txBody>
        </p:sp>
      </p:grpSp>
      <p:grpSp>
        <p:nvGrpSpPr>
          <p:cNvPr id="20488" name="Group 13"/>
          <p:cNvGrpSpPr>
            <a:grpSpLocks/>
          </p:cNvGrpSpPr>
          <p:nvPr/>
        </p:nvGrpSpPr>
        <p:grpSpPr bwMode="auto">
          <a:xfrm>
            <a:off x="6223000" y="2979738"/>
            <a:ext cx="571500" cy="568325"/>
            <a:chOff x="3760" y="1913"/>
            <a:chExt cx="360" cy="358"/>
          </a:xfrm>
        </p:grpSpPr>
        <p:sp>
          <p:nvSpPr>
            <p:cNvPr id="20535" name="Oval 14"/>
            <p:cNvSpPr>
              <a:spLocks noChangeArrowheads="1"/>
            </p:cNvSpPr>
            <p:nvPr/>
          </p:nvSpPr>
          <p:spPr bwMode="auto">
            <a:xfrm>
              <a:off x="3760" y="1913"/>
              <a:ext cx="360" cy="35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6" name="Rectangle 15"/>
            <p:cNvSpPr>
              <a:spLocks noChangeArrowheads="1"/>
            </p:cNvSpPr>
            <p:nvPr/>
          </p:nvSpPr>
          <p:spPr bwMode="auto">
            <a:xfrm>
              <a:off x="3829" y="1966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D</a:t>
              </a:r>
            </a:p>
          </p:txBody>
        </p:sp>
      </p:grpSp>
      <p:sp>
        <p:nvSpPr>
          <p:cNvPr id="20489" name="Line 16"/>
          <p:cNvSpPr>
            <a:spLocks noChangeShapeType="1"/>
          </p:cNvSpPr>
          <p:nvPr/>
        </p:nvSpPr>
        <p:spPr bwMode="auto">
          <a:xfrm flipH="1">
            <a:off x="2432050" y="2554288"/>
            <a:ext cx="161290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7"/>
          <p:cNvSpPr>
            <a:spLocks noChangeShapeType="1"/>
          </p:cNvSpPr>
          <p:nvPr/>
        </p:nvSpPr>
        <p:spPr bwMode="auto">
          <a:xfrm>
            <a:off x="2708275" y="3349625"/>
            <a:ext cx="13541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91" name="Group 18"/>
          <p:cNvGrpSpPr>
            <a:grpSpLocks/>
          </p:cNvGrpSpPr>
          <p:nvPr/>
        </p:nvGrpSpPr>
        <p:grpSpPr bwMode="auto">
          <a:xfrm>
            <a:off x="1479550" y="4194175"/>
            <a:ext cx="571500" cy="569913"/>
            <a:chOff x="772" y="2678"/>
            <a:chExt cx="360" cy="359"/>
          </a:xfrm>
        </p:grpSpPr>
        <p:sp>
          <p:nvSpPr>
            <p:cNvPr id="20533" name="Oval 19"/>
            <p:cNvSpPr>
              <a:spLocks noChangeArrowheads="1"/>
            </p:cNvSpPr>
            <p:nvPr/>
          </p:nvSpPr>
          <p:spPr bwMode="auto">
            <a:xfrm>
              <a:off x="772" y="2678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4" name="Rectangle 20"/>
            <p:cNvSpPr>
              <a:spLocks noChangeArrowheads="1"/>
            </p:cNvSpPr>
            <p:nvPr/>
          </p:nvSpPr>
          <p:spPr bwMode="auto">
            <a:xfrm>
              <a:off x="841" y="2732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E</a:t>
              </a:r>
            </a:p>
          </p:txBody>
        </p:sp>
      </p:grpSp>
      <p:grpSp>
        <p:nvGrpSpPr>
          <p:cNvPr id="20492" name="Group 21"/>
          <p:cNvGrpSpPr>
            <a:grpSpLocks/>
          </p:cNvGrpSpPr>
          <p:nvPr/>
        </p:nvGrpSpPr>
        <p:grpSpPr bwMode="auto">
          <a:xfrm>
            <a:off x="2719388" y="4178300"/>
            <a:ext cx="571500" cy="568325"/>
            <a:chOff x="1553" y="2668"/>
            <a:chExt cx="360" cy="358"/>
          </a:xfrm>
        </p:grpSpPr>
        <p:sp>
          <p:nvSpPr>
            <p:cNvPr id="20531" name="Oval 22"/>
            <p:cNvSpPr>
              <a:spLocks noChangeArrowheads="1"/>
            </p:cNvSpPr>
            <p:nvPr/>
          </p:nvSpPr>
          <p:spPr bwMode="auto">
            <a:xfrm>
              <a:off x="1553" y="2668"/>
              <a:ext cx="360" cy="35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2" name="Rectangle 23"/>
            <p:cNvSpPr>
              <a:spLocks noChangeArrowheads="1"/>
            </p:cNvSpPr>
            <p:nvPr/>
          </p:nvSpPr>
          <p:spPr bwMode="auto">
            <a:xfrm>
              <a:off x="1622" y="2721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F</a:t>
              </a:r>
            </a:p>
          </p:txBody>
        </p:sp>
      </p:grpSp>
      <p:grpSp>
        <p:nvGrpSpPr>
          <p:cNvPr id="20493" name="Group 24"/>
          <p:cNvGrpSpPr>
            <a:grpSpLocks/>
          </p:cNvGrpSpPr>
          <p:nvPr/>
        </p:nvGrpSpPr>
        <p:grpSpPr bwMode="auto">
          <a:xfrm>
            <a:off x="4073525" y="4162425"/>
            <a:ext cx="569913" cy="569913"/>
            <a:chOff x="2406" y="2658"/>
            <a:chExt cx="359" cy="359"/>
          </a:xfrm>
        </p:grpSpPr>
        <p:sp>
          <p:nvSpPr>
            <p:cNvPr id="20529" name="Oval 25"/>
            <p:cNvSpPr>
              <a:spLocks noChangeArrowheads="1"/>
            </p:cNvSpPr>
            <p:nvPr/>
          </p:nvSpPr>
          <p:spPr bwMode="auto">
            <a:xfrm>
              <a:off x="2406" y="2658"/>
              <a:ext cx="359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0" name="Rectangle 26"/>
            <p:cNvSpPr>
              <a:spLocks noChangeArrowheads="1"/>
            </p:cNvSpPr>
            <p:nvPr/>
          </p:nvSpPr>
          <p:spPr bwMode="auto">
            <a:xfrm>
              <a:off x="2474" y="271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G</a:t>
              </a:r>
            </a:p>
          </p:txBody>
        </p:sp>
      </p:grpSp>
      <p:grpSp>
        <p:nvGrpSpPr>
          <p:cNvPr id="20494" name="Group 27"/>
          <p:cNvGrpSpPr>
            <a:grpSpLocks/>
          </p:cNvGrpSpPr>
          <p:nvPr/>
        </p:nvGrpSpPr>
        <p:grpSpPr bwMode="auto">
          <a:xfrm>
            <a:off x="5276850" y="4146550"/>
            <a:ext cx="571500" cy="568325"/>
            <a:chOff x="3164" y="2648"/>
            <a:chExt cx="360" cy="358"/>
          </a:xfrm>
        </p:grpSpPr>
        <p:sp>
          <p:nvSpPr>
            <p:cNvPr id="20527" name="Oval 28"/>
            <p:cNvSpPr>
              <a:spLocks noChangeArrowheads="1"/>
            </p:cNvSpPr>
            <p:nvPr/>
          </p:nvSpPr>
          <p:spPr bwMode="auto">
            <a:xfrm>
              <a:off x="3164" y="2648"/>
              <a:ext cx="360" cy="35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8" name="Rectangle 29"/>
            <p:cNvSpPr>
              <a:spLocks noChangeArrowheads="1"/>
            </p:cNvSpPr>
            <p:nvPr/>
          </p:nvSpPr>
          <p:spPr bwMode="auto">
            <a:xfrm>
              <a:off x="3233" y="2701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H</a:t>
              </a:r>
            </a:p>
          </p:txBody>
        </p:sp>
      </p:grpSp>
      <p:grpSp>
        <p:nvGrpSpPr>
          <p:cNvPr id="20495" name="Group 30"/>
          <p:cNvGrpSpPr>
            <a:grpSpLocks/>
          </p:cNvGrpSpPr>
          <p:nvPr/>
        </p:nvGrpSpPr>
        <p:grpSpPr bwMode="auto">
          <a:xfrm>
            <a:off x="6254750" y="4129088"/>
            <a:ext cx="571500" cy="569912"/>
            <a:chOff x="3780" y="2637"/>
            <a:chExt cx="360" cy="359"/>
          </a:xfrm>
        </p:grpSpPr>
        <p:sp>
          <p:nvSpPr>
            <p:cNvPr id="20525" name="Oval 31"/>
            <p:cNvSpPr>
              <a:spLocks noChangeArrowheads="1"/>
            </p:cNvSpPr>
            <p:nvPr/>
          </p:nvSpPr>
          <p:spPr bwMode="auto">
            <a:xfrm>
              <a:off x="3780" y="2637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6" name="Rectangle 32"/>
            <p:cNvSpPr>
              <a:spLocks noChangeArrowheads="1"/>
            </p:cNvSpPr>
            <p:nvPr/>
          </p:nvSpPr>
          <p:spPr bwMode="auto">
            <a:xfrm>
              <a:off x="3849" y="2691"/>
              <a:ext cx="1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I</a:t>
              </a:r>
            </a:p>
          </p:txBody>
        </p:sp>
      </p:grpSp>
      <p:grpSp>
        <p:nvGrpSpPr>
          <p:cNvPr id="20496" name="Group 33"/>
          <p:cNvGrpSpPr>
            <a:grpSpLocks/>
          </p:cNvGrpSpPr>
          <p:nvPr/>
        </p:nvGrpSpPr>
        <p:grpSpPr bwMode="auto">
          <a:xfrm>
            <a:off x="7265988" y="4114800"/>
            <a:ext cx="571500" cy="568325"/>
            <a:chOff x="4417" y="2628"/>
            <a:chExt cx="360" cy="358"/>
          </a:xfrm>
        </p:grpSpPr>
        <p:sp>
          <p:nvSpPr>
            <p:cNvPr id="20523" name="Oval 34"/>
            <p:cNvSpPr>
              <a:spLocks noChangeArrowheads="1"/>
            </p:cNvSpPr>
            <p:nvPr/>
          </p:nvSpPr>
          <p:spPr bwMode="auto">
            <a:xfrm>
              <a:off x="4417" y="2628"/>
              <a:ext cx="360" cy="35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4" name="Rectangle 35"/>
            <p:cNvSpPr>
              <a:spLocks noChangeArrowheads="1"/>
            </p:cNvSpPr>
            <p:nvPr/>
          </p:nvSpPr>
          <p:spPr bwMode="auto">
            <a:xfrm>
              <a:off x="4486" y="2681"/>
              <a:ext cx="1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J</a:t>
              </a:r>
            </a:p>
          </p:txBody>
        </p:sp>
      </p:grpSp>
      <p:grpSp>
        <p:nvGrpSpPr>
          <p:cNvPr id="20497" name="Group 36"/>
          <p:cNvGrpSpPr>
            <a:grpSpLocks/>
          </p:cNvGrpSpPr>
          <p:nvPr/>
        </p:nvGrpSpPr>
        <p:grpSpPr bwMode="auto">
          <a:xfrm>
            <a:off x="844550" y="5364163"/>
            <a:ext cx="571500" cy="569912"/>
            <a:chOff x="372" y="3415"/>
            <a:chExt cx="360" cy="359"/>
          </a:xfrm>
        </p:grpSpPr>
        <p:sp>
          <p:nvSpPr>
            <p:cNvPr id="20521" name="Oval 37"/>
            <p:cNvSpPr>
              <a:spLocks noChangeArrowheads="1"/>
            </p:cNvSpPr>
            <p:nvPr/>
          </p:nvSpPr>
          <p:spPr bwMode="auto">
            <a:xfrm>
              <a:off x="372" y="3415"/>
              <a:ext cx="360" cy="35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2" name="Rectangle 38"/>
            <p:cNvSpPr>
              <a:spLocks noChangeArrowheads="1"/>
            </p:cNvSpPr>
            <p:nvPr/>
          </p:nvSpPr>
          <p:spPr bwMode="auto">
            <a:xfrm>
              <a:off x="441" y="3469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K</a:t>
              </a:r>
            </a:p>
          </p:txBody>
        </p:sp>
      </p:grpSp>
      <p:grpSp>
        <p:nvGrpSpPr>
          <p:cNvPr id="20498" name="Group 39"/>
          <p:cNvGrpSpPr>
            <a:grpSpLocks/>
          </p:cNvGrpSpPr>
          <p:nvPr/>
        </p:nvGrpSpPr>
        <p:grpSpPr bwMode="auto">
          <a:xfrm>
            <a:off x="2051050" y="5348288"/>
            <a:ext cx="569913" cy="568325"/>
            <a:chOff x="1132" y="3405"/>
            <a:chExt cx="359" cy="358"/>
          </a:xfrm>
        </p:grpSpPr>
        <p:sp>
          <p:nvSpPr>
            <p:cNvPr id="20519" name="Oval 40"/>
            <p:cNvSpPr>
              <a:spLocks noChangeArrowheads="1"/>
            </p:cNvSpPr>
            <p:nvPr/>
          </p:nvSpPr>
          <p:spPr bwMode="auto">
            <a:xfrm>
              <a:off x="1132" y="3405"/>
              <a:ext cx="359" cy="35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0" name="Rectangle 41"/>
            <p:cNvSpPr>
              <a:spLocks noChangeArrowheads="1"/>
            </p:cNvSpPr>
            <p:nvPr/>
          </p:nvSpPr>
          <p:spPr bwMode="auto">
            <a:xfrm>
              <a:off x="1200" y="3458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L</a:t>
              </a:r>
            </a:p>
          </p:txBody>
        </p:sp>
      </p:grpSp>
      <p:grpSp>
        <p:nvGrpSpPr>
          <p:cNvPr id="20499" name="Group 42"/>
          <p:cNvGrpSpPr>
            <a:grpSpLocks/>
          </p:cNvGrpSpPr>
          <p:nvPr/>
        </p:nvGrpSpPr>
        <p:grpSpPr bwMode="auto">
          <a:xfrm>
            <a:off x="5310188" y="5283200"/>
            <a:ext cx="571500" cy="568325"/>
            <a:chOff x="3185" y="3364"/>
            <a:chExt cx="360" cy="358"/>
          </a:xfrm>
        </p:grpSpPr>
        <p:sp>
          <p:nvSpPr>
            <p:cNvPr id="20517" name="Oval 43"/>
            <p:cNvSpPr>
              <a:spLocks noChangeArrowheads="1"/>
            </p:cNvSpPr>
            <p:nvPr/>
          </p:nvSpPr>
          <p:spPr bwMode="auto">
            <a:xfrm>
              <a:off x="3185" y="3364"/>
              <a:ext cx="360" cy="35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8" name="Rectangle 44"/>
            <p:cNvSpPr>
              <a:spLocks noChangeArrowheads="1"/>
            </p:cNvSpPr>
            <p:nvPr/>
          </p:nvSpPr>
          <p:spPr bwMode="auto">
            <a:xfrm>
              <a:off x="3254" y="3417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M</a:t>
              </a:r>
            </a:p>
          </p:txBody>
        </p:sp>
      </p:grpSp>
      <p:sp>
        <p:nvSpPr>
          <p:cNvPr id="20500" name="Line 45"/>
          <p:cNvSpPr>
            <a:spLocks noChangeShapeType="1"/>
          </p:cNvSpPr>
          <p:nvPr/>
        </p:nvSpPr>
        <p:spPr bwMode="auto">
          <a:xfrm flipH="1">
            <a:off x="1779588" y="3544888"/>
            <a:ext cx="423862" cy="633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Line 46"/>
          <p:cNvSpPr>
            <a:spLocks noChangeShapeType="1"/>
          </p:cNvSpPr>
          <p:nvPr/>
        </p:nvSpPr>
        <p:spPr bwMode="auto">
          <a:xfrm>
            <a:off x="2057400" y="4486275"/>
            <a:ext cx="650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Line 47"/>
          <p:cNvSpPr>
            <a:spLocks noChangeShapeType="1"/>
          </p:cNvSpPr>
          <p:nvPr/>
        </p:nvSpPr>
        <p:spPr bwMode="auto">
          <a:xfrm flipH="1">
            <a:off x="1144588" y="4729163"/>
            <a:ext cx="457200" cy="617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Line 48"/>
          <p:cNvSpPr>
            <a:spLocks noChangeShapeType="1"/>
          </p:cNvSpPr>
          <p:nvPr/>
        </p:nvSpPr>
        <p:spPr bwMode="auto">
          <a:xfrm>
            <a:off x="1422400" y="5670550"/>
            <a:ext cx="60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Line 49"/>
          <p:cNvSpPr>
            <a:spLocks noChangeShapeType="1"/>
          </p:cNvSpPr>
          <p:nvPr/>
        </p:nvSpPr>
        <p:spPr bwMode="auto">
          <a:xfrm>
            <a:off x="4356100" y="3609975"/>
            <a:ext cx="0" cy="534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Line 50"/>
          <p:cNvSpPr>
            <a:spLocks noChangeShapeType="1"/>
          </p:cNvSpPr>
          <p:nvPr/>
        </p:nvSpPr>
        <p:spPr bwMode="auto">
          <a:xfrm flipH="1">
            <a:off x="5576888" y="3527425"/>
            <a:ext cx="798512" cy="617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Line 51"/>
          <p:cNvSpPr>
            <a:spLocks noChangeShapeType="1"/>
          </p:cNvSpPr>
          <p:nvPr/>
        </p:nvSpPr>
        <p:spPr bwMode="auto">
          <a:xfrm>
            <a:off x="5853113" y="4419600"/>
            <a:ext cx="376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Line 52"/>
          <p:cNvSpPr>
            <a:spLocks noChangeShapeType="1"/>
          </p:cNvSpPr>
          <p:nvPr/>
        </p:nvSpPr>
        <p:spPr bwMode="auto">
          <a:xfrm>
            <a:off x="6815138" y="4419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Line 53"/>
          <p:cNvSpPr>
            <a:spLocks noChangeShapeType="1"/>
          </p:cNvSpPr>
          <p:nvPr/>
        </p:nvSpPr>
        <p:spPr bwMode="auto">
          <a:xfrm>
            <a:off x="5576888" y="4729163"/>
            <a:ext cx="0" cy="552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Line 54"/>
          <p:cNvSpPr>
            <a:spLocks noChangeShapeType="1"/>
          </p:cNvSpPr>
          <p:nvPr/>
        </p:nvSpPr>
        <p:spPr bwMode="auto">
          <a:xfrm>
            <a:off x="4632325" y="3333750"/>
            <a:ext cx="15795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10" name="Group 55"/>
          <p:cNvGrpSpPr>
            <a:grpSpLocks/>
          </p:cNvGrpSpPr>
          <p:nvPr/>
        </p:nvGrpSpPr>
        <p:grpSpPr bwMode="auto">
          <a:xfrm>
            <a:off x="6007100" y="1827213"/>
            <a:ext cx="3136900" cy="935037"/>
            <a:chOff x="3624" y="1187"/>
            <a:chExt cx="1976" cy="589"/>
          </a:xfrm>
        </p:grpSpPr>
        <p:sp>
          <p:nvSpPr>
            <p:cNvPr id="20511" name="Rectangle 56"/>
            <p:cNvSpPr>
              <a:spLocks noChangeArrowheads="1"/>
            </p:cNvSpPr>
            <p:nvPr/>
          </p:nvSpPr>
          <p:spPr bwMode="auto">
            <a:xfrm>
              <a:off x="3630" y="1187"/>
              <a:ext cx="1908" cy="57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Line 57"/>
            <p:cNvSpPr>
              <a:spLocks noChangeShapeType="1"/>
            </p:cNvSpPr>
            <p:nvPr/>
          </p:nvSpPr>
          <p:spPr bwMode="auto">
            <a:xfrm>
              <a:off x="3624" y="1485"/>
              <a:ext cx="191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3" name="Line 58"/>
            <p:cNvSpPr>
              <a:spLocks noChangeShapeType="1"/>
            </p:cNvSpPr>
            <p:nvPr/>
          </p:nvSpPr>
          <p:spPr bwMode="auto">
            <a:xfrm>
              <a:off x="4579" y="1495"/>
              <a:ext cx="0" cy="2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4" name="Rectangle 59"/>
            <p:cNvSpPr>
              <a:spLocks noChangeArrowheads="1"/>
            </p:cNvSpPr>
            <p:nvPr/>
          </p:nvSpPr>
          <p:spPr bwMode="auto">
            <a:xfrm>
              <a:off x="4348" y="1198"/>
              <a:ext cx="43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20515" name="Rectangle 60"/>
            <p:cNvSpPr>
              <a:spLocks noChangeArrowheads="1"/>
            </p:cNvSpPr>
            <p:nvPr/>
          </p:nvSpPr>
          <p:spPr bwMode="auto">
            <a:xfrm>
              <a:off x="3695" y="1488"/>
              <a:ext cx="8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left child</a:t>
              </a:r>
            </a:p>
          </p:txBody>
        </p:sp>
        <p:sp>
          <p:nvSpPr>
            <p:cNvPr id="20516" name="Rectangle 61"/>
            <p:cNvSpPr>
              <a:spLocks noChangeArrowheads="1"/>
            </p:cNvSpPr>
            <p:nvPr/>
          </p:nvSpPr>
          <p:spPr bwMode="auto">
            <a:xfrm>
              <a:off x="4552" y="1478"/>
              <a:ext cx="10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solidFill>
                    <a:schemeClr val="tx1"/>
                  </a:solidFill>
                </a:rPr>
                <a:t>right sibling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2"/>
          <p:cNvSpPr>
            <a:spLocks noChangeArrowheads="1"/>
          </p:cNvSpPr>
          <p:nvPr/>
        </p:nvSpPr>
        <p:spPr bwMode="auto">
          <a:xfrm>
            <a:off x="4038600" y="1066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Oval 4"/>
          <p:cNvSpPr>
            <a:spLocks noChangeArrowheads="1"/>
          </p:cNvSpPr>
          <p:nvPr/>
        </p:nvSpPr>
        <p:spPr bwMode="auto">
          <a:xfrm>
            <a:off x="3200400" y="1752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Oval 5"/>
          <p:cNvSpPr>
            <a:spLocks noChangeArrowheads="1"/>
          </p:cNvSpPr>
          <p:nvPr/>
        </p:nvSpPr>
        <p:spPr bwMode="auto">
          <a:xfrm>
            <a:off x="2209800" y="2438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4724400" y="2362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7"/>
          <p:cNvSpPr>
            <a:spLocks noChangeArrowheads="1"/>
          </p:cNvSpPr>
          <p:nvPr/>
        </p:nvSpPr>
        <p:spPr bwMode="auto">
          <a:xfrm>
            <a:off x="6781800" y="6019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400" b="1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22535" name="Oval 8"/>
          <p:cNvSpPr>
            <a:spLocks noChangeArrowheads="1"/>
          </p:cNvSpPr>
          <p:nvPr/>
        </p:nvSpPr>
        <p:spPr bwMode="auto">
          <a:xfrm>
            <a:off x="5486400" y="3276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Oval 9"/>
          <p:cNvSpPr>
            <a:spLocks noChangeArrowheads="1"/>
          </p:cNvSpPr>
          <p:nvPr/>
        </p:nvSpPr>
        <p:spPr bwMode="auto">
          <a:xfrm>
            <a:off x="1371600" y="3429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Oval 10"/>
          <p:cNvSpPr>
            <a:spLocks noChangeArrowheads="1"/>
          </p:cNvSpPr>
          <p:nvPr/>
        </p:nvSpPr>
        <p:spPr bwMode="auto">
          <a:xfrm>
            <a:off x="5715000" y="5181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400" b="1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22538" name="Oval 11"/>
          <p:cNvSpPr>
            <a:spLocks noChangeArrowheads="1"/>
          </p:cNvSpPr>
          <p:nvPr/>
        </p:nvSpPr>
        <p:spPr bwMode="auto">
          <a:xfrm>
            <a:off x="4114800" y="3352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Oval 12"/>
          <p:cNvSpPr>
            <a:spLocks noChangeArrowheads="1"/>
          </p:cNvSpPr>
          <p:nvPr/>
        </p:nvSpPr>
        <p:spPr bwMode="auto">
          <a:xfrm>
            <a:off x="3962400" y="5181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400" b="1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22540" name="Oval 13"/>
          <p:cNvSpPr>
            <a:spLocks noChangeArrowheads="1"/>
          </p:cNvSpPr>
          <p:nvPr/>
        </p:nvSpPr>
        <p:spPr bwMode="auto">
          <a:xfrm>
            <a:off x="4800600" y="42672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400" b="1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22541" name="Oval 14"/>
          <p:cNvSpPr>
            <a:spLocks noChangeArrowheads="1"/>
          </p:cNvSpPr>
          <p:nvPr/>
        </p:nvSpPr>
        <p:spPr bwMode="auto">
          <a:xfrm>
            <a:off x="3048000" y="3429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Oval 15"/>
          <p:cNvSpPr>
            <a:spLocks noChangeArrowheads="1"/>
          </p:cNvSpPr>
          <p:nvPr/>
        </p:nvSpPr>
        <p:spPr bwMode="auto">
          <a:xfrm>
            <a:off x="2133600" y="4419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2400" b="1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22543" name="Line 16"/>
          <p:cNvSpPr>
            <a:spLocks noChangeShapeType="1"/>
          </p:cNvSpPr>
          <p:nvPr/>
        </p:nvSpPr>
        <p:spPr bwMode="auto">
          <a:xfrm flipH="1">
            <a:off x="3657600" y="152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Line 17"/>
          <p:cNvSpPr>
            <a:spLocks noChangeShapeType="1"/>
          </p:cNvSpPr>
          <p:nvPr/>
        </p:nvSpPr>
        <p:spPr bwMode="auto">
          <a:xfrm flipH="1">
            <a:off x="2667000" y="21336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8"/>
          <p:cNvSpPr>
            <a:spLocks noChangeShapeType="1"/>
          </p:cNvSpPr>
          <p:nvPr/>
        </p:nvSpPr>
        <p:spPr bwMode="auto">
          <a:xfrm flipH="1">
            <a:off x="1752600" y="28956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Line 19"/>
          <p:cNvSpPr>
            <a:spLocks noChangeShapeType="1"/>
          </p:cNvSpPr>
          <p:nvPr/>
        </p:nvSpPr>
        <p:spPr bwMode="auto">
          <a:xfrm>
            <a:off x="1828800" y="38862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Line 20"/>
          <p:cNvSpPr>
            <a:spLocks noChangeShapeType="1"/>
          </p:cNvSpPr>
          <p:nvPr/>
        </p:nvSpPr>
        <p:spPr bwMode="auto">
          <a:xfrm>
            <a:off x="2667000" y="2895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Line 21"/>
          <p:cNvSpPr>
            <a:spLocks noChangeShapeType="1"/>
          </p:cNvSpPr>
          <p:nvPr/>
        </p:nvSpPr>
        <p:spPr bwMode="auto">
          <a:xfrm>
            <a:off x="3733800" y="20574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22"/>
          <p:cNvSpPr>
            <a:spLocks noChangeShapeType="1"/>
          </p:cNvSpPr>
          <p:nvPr/>
        </p:nvSpPr>
        <p:spPr bwMode="auto">
          <a:xfrm flipH="1">
            <a:off x="4495800" y="2819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23"/>
          <p:cNvSpPr>
            <a:spLocks noChangeShapeType="1"/>
          </p:cNvSpPr>
          <p:nvPr/>
        </p:nvSpPr>
        <p:spPr bwMode="auto">
          <a:xfrm>
            <a:off x="5181600" y="2819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4"/>
          <p:cNvSpPr>
            <a:spLocks noChangeShapeType="1"/>
          </p:cNvSpPr>
          <p:nvPr/>
        </p:nvSpPr>
        <p:spPr bwMode="auto">
          <a:xfrm flipH="1">
            <a:off x="5181600" y="3733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Line 25"/>
          <p:cNvSpPr>
            <a:spLocks noChangeShapeType="1"/>
          </p:cNvSpPr>
          <p:nvPr/>
        </p:nvSpPr>
        <p:spPr bwMode="auto">
          <a:xfrm flipH="1">
            <a:off x="4419600" y="4724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6"/>
          <p:cNvSpPr>
            <a:spLocks noChangeShapeType="1"/>
          </p:cNvSpPr>
          <p:nvPr/>
        </p:nvSpPr>
        <p:spPr bwMode="auto">
          <a:xfrm>
            <a:off x="5257800" y="47244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Line 27"/>
          <p:cNvSpPr>
            <a:spLocks noChangeShapeType="1"/>
          </p:cNvSpPr>
          <p:nvPr/>
        </p:nvSpPr>
        <p:spPr bwMode="auto">
          <a:xfrm>
            <a:off x="6248400" y="5562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Text Box 28"/>
          <p:cNvSpPr txBox="1">
            <a:spLocks noChangeArrowheads="1"/>
          </p:cNvSpPr>
          <p:nvPr/>
        </p:nvSpPr>
        <p:spPr bwMode="auto">
          <a:xfrm>
            <a:off x="4038600" y="1066800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400" b="1">
                <a:solidFill>
                  <a:schemeClr val="tx1"/>
                </a:solidFill>
              </a:rPr>
              <a:t> A </a:t>
            </a:r>
          </a:p>
        </p:txBody>
      </p:sp>
      <p:sp>
        <p:nvSpPr>
          <p:cNvPr id="22556" name="Text Box 29"/>
          <p:cNvSpPr txBox="1">
            <a:spLocks noChangeArrowheads="1"/>
          </p:cNvSpPr>
          <p:nvPr/>
        </p:nvSpPr>
        <p:spPr bwMode="auto">
          <a:xfrm>
            <a:off x="3276600" y="1752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2557" name="Text Box 30"/>
          <p:cNvSpPr txBox="1">
            <a:spLocks noChangeArrowheads="1"/>
          </p:cNvSpPr>
          <p:nvPr/>
        </p:nvSpPr>
        <p:spPr bwMode="auto">
          <a:xfrm>
            <a:off x="4724400" y="2362200"/>
            <a:ext cx="481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chemeClr val="tx1"/>
                </a:solidFill>
              </a:rPr>
              <a:t> C</a:t>
            </a:r>
          </a:p>
        </p:txBody>
      </p:sp>
      <p:sp>
        <p:nvSpPr>
          <p:cNvPr id="22558" name="Text Box 31"/>
          <p:cNvSpPr txBox="1">
            <a:spLocks noChangeArrowheads="1"/>
          </p:cNvSpPr>
          <p:nvPr/>
        </p:nvSpPr>
        <p:spPr bwMode="auto">
          <a:xfrm>
            <a:off x="5410200" y="3276600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solidFill>
                  <a:schemeClr val="tx1"/>
                </a:solidFill>
              </a:rPr>
              <a:t>  </a:t>
            </a:r>
            <a:r>
              <a:rPr lang="en-US" altLang="zh-TW" sz="2400" b="1">
                <a:solidFill>
                  <a:schemeClr val="tx1"/>
                </a:solidFill>
              </a:rPr>
              <a:t>D</a:t>
            </a:r>
            <a:endParaRPr lang="en-US" altLang="zh-TW" sz="2400">
              <a:solidFill>
                <a:schemeClr val="tx1"/>
              </a:solidFill>
            </a:endParaRPr>
          </a:p>
        </p:txBody>
      </p:sp>
      <p:sp>
        <p:nvSpPr>
          <p:cNvPr id="22559" name="Text Box 32"/>
          <p:cNvSpPr txBox="1">
            <a:spLocks noChangeArrowheads="1"/>
          </p:cNvSpPr>
          <p:nvPr/>
        </p:nvSpPr>
        <p:spPr bwMode="auto">
          <a:xfrm>
            <a:off x="2209800" y="2438400"/>
            <a:ext cx="46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solidFill>
                  <a:schemeClr val="tx1"/>
                </a:solidFill>
              </a:rPr>
              <a:t> </a:t>
            </a:r>
            <a:r>
              <a:rPr lang="en-US" altLang="zh-TW" sz="2400" b="1">
                <a:solidFill>
                  <a:schemeClr val="tx1"/>
                </a:solidFill>
              </a:rPr>
              <a:t>E</a:t>
            </a:r>
            <a:endParaRPr lang="en-US" altLang="zh-TW" sz="2400">
              <a:solidFill>
                <a:schemeClr val="tx1"/>
              </a:solidFill>
            </a:endParaRPr>
          </a:p>
        </p:txBody>
      </p:sp>
      <p:sp>
        <p:nvSpPr>
          <p:cNvPr id="22560" name="Text Box 34"/>
          <p:cNvSpPr txBox="1">
            <a:spLocks noChangeArrowheads="1"/>
          </p:cNvSpPr>
          <p:nvPr/>
        </p:nvSpPr>
        <p:spPr bwMode="auto">
          <a:xfrm>
            <a:off x="3048000" y="3429000"/>
            <a:ext cx="446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>
                <a:solidFill>
                  <a:schemeClr val="tx1"/>
                </a:solidFill>
              </a:rPr>
              <a:t> </a:t>
            </a:r>
            <a:r>
              <a:rPr lang="en-US" altLang="zh-TW" sz="2400" b="1">
                <a:solidFill>
                  <a:schemeClr val="tx1"/>
                </a:solidFill>
              </a:rPr>
              <a:t>F</a:t>
            </a:r>
            <a:endParaRPr lang="en-US" altLang="zh-TW" sz="2400">
              <a:solidFill>
                <a:schemeClr val="tx1"/>
              </a:solidFill>
            </a:endParaRPr>
          </a:p>
        </p:txBody>
      </p:sp>
      <p:sp>
        <p:nvSpPr>
          <p:cNvPr id="22561" name="Text Box 35"/>
          <p:cNvSpPr txBox="1">
            <a:spLocks noChangeArrowheads="1"/>
          </p:cNvSpPr>
          <p:nvPr/>
        </p:nvSpPr>
        <p:spPr bwMode="auto">
          <a:xfrm>
            <a:off x="4175125" y="3394075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22562" name="Text Box 36"/>
          <p:cNvSpPr txBox="1">
            <a:spLocks noChangeArrowheads="1"/>
          </p:cNvSpPr>
          <p:nvPr/>
        </p:nvSpPr>
        <p:spPr bwMode="auto">
          <a:xfrm>
            <a:off x="1279525" y="3470275"/>
            <a:ext cx="573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chemeClr val="tx1"/>
                </a:solidFill>
              </a:rPr>
              <a:t>  K</a:t>
            </a:r>
          </a:p>
        </p:txBody>
      </p:sp>
      <p:sp>
        <p:nvSpPr>
          <p:cNvPr id="22563" name="Text Box 43"/>
          <p:cNvSpPr txBox="1">
            <a:spLocks noChangeArrowheads="1"/>
          </p:cNvSpPr>
          <p:nvPr/>
        </p:nvSpPr>
        <p:spPr bwMode="auto">
          <a:xfrm>
            <a:off x="0" y="304800"/>
            <a:ext cx="8755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 u="sng">
                <a:solidFill>
                  <a:schemeClr val="tx1"/>
                </a:solidFill>
              </a:rPr>
              <a:t>*Figure 5.6:</a:t>
            </a:r>
            <a:r>
              <a:rPr lang="en-US" altLang="zh-TW" sz="2400" u="sng">
                <a:solidFill>
                  <a:schemeClr val="tx1"/>
                </a:solidFill>
              </a:rPr>
              <a:t> Left child-right child tree representation of a tree (p.191)</a:t>
            </a:r>
            <a:endParaRPr lang="en-US" altLang="zh-TW" sz="2400" b="1" u="sng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1027"/>
          <p:cNvSpPr>
            <a:spLocks noChangeArrowheads="1"/>
          </p:cNvSpPr>
          <p:nvPr/>
        </p:nvSpPr>
        <p:spPr bwMode="auto">
          <a:xfrm>
            <a:off x="0" y="609600"/>
            <a:ext cx="9163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TW" sz="4400">
                <a:solidFill>
                  <a:schemeClr val="tx2"/>
                </a:solidFill>
              </a:rPr>
              <a:t>Binary Trees</a:t>
            </a:r>
          </a:p>
        </p:txBody>
      </p:sp>
      <p:sp>
        <p:nvSpPr>
          <p:cNvPr id="21509" name="Rectangle 1028"/>
          <p:cNvSpPr>
            <a:spLocks noChangeArrowheads="1"/>
          </p:cNvSpPr>
          <p:nvPr/>
        </p:nvSpPr>
        <p:spPr bwMode="auto">
          <a:xfrm>
            <a:off x="895350" y="1943100"/>
            <a:ext cx="82486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</a:rPr>
              <a:t>A binary tree is a finite set of nodes that is </a:t>
            </a:r>
            <a:br>
              <a:rPr lang="en-US" altLang="zh-TW" sz="3200">
                <a:solidFill>
                  <a:schemeClr val="tx1"/>
                </a:solidFill>
              </a:rPr>
            </a:br>
            <a:r>
              <a:rPr lang="en-US" altLang="zh-TW" sz="3200">
                <a:solidFill>
                  <a:schemeClr val="tx1"/>
                </a:solidFill>
              </a:rPr>
              <a:t>either empty or consists of a root and two </a:t>
            </a:r>
            <a:br>
              <a:rPr lang="en-US" altLang="zh-TW" sz="3200">
                <a:solidFill>
                  <a:schemeClr val="tx1"/>
                </a:solidFill>
              </a:rPr>
            </a:br>
            <a:r>
              <a:rPr lang="en-US" altLang="zh-TW" sz="3200">
                <a:solidFill>
                  <a:schemeClr val="tx1"/>
                </a:solidFill>
              </a:rPr>
              <a:t>disjoint binary trees called </a:t>
            </a:r>
            <a:r>
              <a:rPr lang="en-US" altLang="zh-TW" sz="3200" i="1">
                <a:solidFill>
                  <a:schemeClr val="tx1"/>
                </a:solidFill>
              </a:rPr>
              <a:t>the left subtree</a:t>
            </a:r>
            <a:r>
              <a:rPr lang="en-US" altLang="zh-TW" sz="3200">
                <a:solidFill>
                  <a:schemeClr val="tx1"/>
                </a:solidFill>
              </a:rPr>
              <a:t> </a:t>
            </a:r>
            <a:br>
              <a:rPr lang="en-US" altLang="zh-TW" sz="3200">
                <a:solidFill>
                  <a:schemeClr val="tx1"/>
                </a:solidFill>
              </a:rPr>
            </a:br>
            <a:r>
              <a:rPr lang="en-US" altLang="zh-TW" sz="3200">
                <a:solidFill>
                  <a:schemeClr val="tx1"/>
                </a:solidFill>
              </a:rPr>
              <a:t>and </a:t>
            </a:r>
            <a:r>
              <a:rPr lang="en-US" altLang="zh-TW" sz="3200" i="1">
                <a:solidFill>
                  <a:schemeClr val="tx1"/>
                </a:solidFill>
              </a:rPr>
              <a:t>the right subtree</a:t>
            </a:r>
            <a:r>
              <a:rPr lang="en-US" altLang="zh-TW" sz="3200">
                <a:solidFill>
                  <a:schemeClr val="tx1"/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</a:rPr>
              <a:t>Any tree can be transformed into binary tree.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</a:rPr>
              <a:t>by left child-right sibling representation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</a:rPr>
              <a:t>The left subtree and the right subtree are distinguished.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1688</TotalTime>
  <Words>3604</Words>
  <Application>Microsoft Office PowerPoint</Application>
  <PresentationFormat>On-screen Show (4:3)</PresentationFormat>
  <Paragraphs>708</Paragraphs>
  <Slides>53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53</vt:i4>
      </vt:variant>
    </vt:vector>
  </HeadingPairs>
  <TitlesOfParts>
    <vt:vector size="63" baseType="lpstr">
      <vt:lpstr>Courier New</vt:lpstr>
      <vt:lpstr>Gill Sans MT</vt:lpstr>
      <vt:lpstr>Monotype Sorts</vt:lpstr>
      <vt:lpstr>Times New Roman</vt:lpstr>
      <vt:lpstr>Verdana</vt:lpstr>
      <vt:lpstr>Wingdings 2</vt:lpstr>
      <vt:lpstr>Solstice</vt:lpstr>
      <vt:lpstr>MS Org Chart</vt:lpstr>
      <vt:lpstr>方程式</vt:lpstr>
      <vt:lpstr>文件</vt:lpstr>
      <vt:lpstr>CHAPTER 5   Trees</vt:lpstr>
      <vt:lpstr>PowerPoint Presentation</vt:lpstr>
      <vt:lpstr>PowerPoint Presentation</vt:lpstr>
      <vt:lpstr>PowerPoint Presentation</vt:lpstr>
      <vt:lpstr>PowerPoint Presentation</vt:lpstr>
      <vt:lpstr>Representation of Trees</vt:lpstr>
      <vt:lpstr>Left Child - Right Sibling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Propositional Calculus Expression</vt:lpstr>
      <vt:lpstr>PowerPoint Presentation</vt:lpstr>
      <vt:lpstr>PowerPoint Presentation</vt:lpstr>
      <vt:lpstr>  for (all 2n possible combinations) {       generate the next combination;       replace the variables by their values;       evaluate root by traversing it in postorder;       if (root-&gt;value) {              printf(&lt;combination&gt;);              return;   } } printf(“No satisfiable combination \n”);</vt:lpstr>
      <vt:lpstr>void post_order_eval(tree_pointer node) { /* modified post order traversal to evaluate a propositional calculus tree */     if (node) {         post_order_eval(node-&gt;left_child);         post_order_eval(node-&gt;right_child);         switch(node-&gt;data) {            case not:  node-&gt;value =                    !node-&gt;right_child-&gt;value;                    break; </vt:lpstr>
      <vt:lpstr>           case and:     node-&gt;value =                node-&gt;right_child-&gt;value &amp;&amp;                node-&gt;left_child-&gt;value;                break;        case or:        node-&gt;value =                node-&gt;right_child-&gt;value | |                node-&gt;left_child-&gt;value;                break;         case true:    node-&gt;value = TRUE;                break;         case false:  node-&gt;value = FALSE;        }    } }                        </vt:lpstr>
      <vt:lpstr>PowerPoint Presentation</vt:lpstr>
      <vt:lpstr>Threaded Binary Trees (Continued)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Binary Search Tree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  Trees</dc:title>
  <dc:creator>krishna</dc:creator>
  <cp:lastModifiedBy>Swetha KR</cp:lastModifiedBy>
  <cp:revision>188</cp:revision>
  <dcterms:created xsi:type="dcterms:W3CDTF">1998-07-27T13:28:55Z</dcterms:created>
  <dcterms:modified xsi:type="dcterms:W3CDTF">2021-04-18T13:34:37Z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hh_chen@csie.ntu.edu.tw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U:\get\Personal</vt:lpwstr>
  </property>
  <property fmtid="{D5CDD505-2E9C-101B-9397-08002B2CF9AE}" pid="22" name="EncodingType">
    <vt:i4>5</vt:i4>
  </property>
</Properties>
</file>